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9" r:id="rId9"/>
    <p:sldId id="264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365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710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543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0303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166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811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3275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59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925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56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7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824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871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452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559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028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465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3918" y="1888176"/>
            <a:ext cx="8871967" cy="2293680"/>
          </a:xfrm>
        </p:spPr>
        <p:txBody>
          <a:bodyPr/>
          <a:lstStyle/>
          <a:p>
            <a:pPr algn="ctr"/>
            <a:br>
              <a:rPr lang="sk-SK" sz="3200" b="1" dirty="0">
                <a:solidFill>
                  <a:schemeClr val="accent2"/>
                </a:solidFill>
              </a:rPr>
            </a:br>
            <a:br>
              <a:rPr lang="sk-SK" sz="3200" b="1" dirty="0">
                <a:solidFill>
                  <a:schemeClr val="accent2"/>
                </a:solidFill>
              </a:rPr>
            </a:br>
            <a:br>
              <a:rPr lang="sk-SK" sz="3200" b="1" dirty="0">
                <a:solidFill>
                  <a:schemeClr val="accent2"/>
                </a:solidFill>
              </a:rPr>
            </a:br>
            <a:br>
              <a:rPr lang="sk-SK" sz="3200" b="1" dirty="0">
                <a:solidFill>
                  <a:schemeClr val="accent2"/>
                </a:solidFill>
              </a:rPr>
            </a:br>
            <a:br>
              <a:rPr lang="sk-SK" sz="3200" b="1" dirty="0">
                <a:solidFill>
                  <a:schemeClr val="accent2"/>
                </a:solidFill>
              </a:rPr>
            </a:br>
            <a:r>
              <a:rPr lang="sk-SK" sz="3200" b="1" dirty="0">
                <a:solidFill>
                  <a:srgbClr val="7030A0"/>
                </a:solidFill>
              </a:rPr>
              <a:t>NÁZOV PROJEKTU: </a:t>
            </a:r>
            <a:br>
              <a:rPr lang="sk-SK" sz="3200" b="1" dirty="0">
                <a:solidFill>
                  <a:schemeClr val="accent2"/>
                </a:solidFill>
              </a:rPr>
            </a:br>
            <a:r>
              <a:rPr lang="sk-SK" sz="3200" b="1" dirty="0">
                <a:solidFill>
                  <a:schemeClr val="accent2"/>
                </a:solidFill>
              </a:rPr>
              <a:t>Podpora sieťovania rómskych občianskych aktivistov v rámci lokálnych komunít regiónu Gemer-Malohont-Novohrad</a:t>
            </a:r>
            <a:endParaRPr lang="sk-SK" sz="3200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18161" y="4322617"/>
            <a:ext cx="7955842" cy="171004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b="1" dirty="0">
                <a:solidFill>
                  <a:srgbClr val="92D050"/>
                </a:solidFill>
              </a:rPr>
              <a:t> </a:t>
            </a:r>
            <a:r>
              <a:rPr lang="sk-SK" sz="2000" b="1" dirty="0">
                <a:solidFill>
                  <a:srgbClr val="7030A0"/>
                </a:solidFill>
              </a:rPr>
              <a:t>KÓD PROJEKTU </a:t>
            </a:r>
            <a:r>
              <a:rPr lang="sk-SK" sz="2000" b="1" dirty="0">
                <a:solidFill>
                  <a:schemeClr val="accent2"/>
                </a:solidFill>
              </a:rPr>
              <a:t>: 314011Q481</a:t>
            </a:r>
          </a:p>
          <a:p>
            <a:pPr algn="l"/>
            <a:r>
              <a:rPr lang="sk-SK" sz="2000" b="1" dirty="0">
                <a:solidFill>
                  <a:schemeClr val="accent2"/>
                </a:solidFill>
              </a:rPr>
              <a:t> </a:t>
            </a:r>
            <a:r>
              <a:rPr lang="sk-SK" sz="2000" b="1" dirty="0">
                <a:solidFill>
                  <a:srgbClr val="7030A0"/>
                </a:solidFill>
              </a:rPr>
              <a:t>PRIJÍMATEĽ:</a:t>
            </a:r>
            <a:r>
              <a:rPr lang="sk-SK" sz="2000" b="1" dirty="0">
                <a:solidFill>
                  <a:schemeClr val="accent2"/>
                </a:solidFill>
              </a:rPr>
              <a:t>  </a:t>
            </a:r>
            <a:r>
              <a:rPr lang="sk-SK" b="1" dirty="0">
                <a:solidFill>
                  <a:schemeClr val="accent2"/>
                </a:solidFill>
              </a:rPr>
              <a:t>Kultúrno - výchovné občianske združenie </a:t>
            </a:r>
            <a:r>
              <a:rPr lang="sk-SK" b="1" dirty="0" err="1">
                <a:solidFill>
                  <a:schemeClr val="accent2"/>
                </a:solidFill>
              </a:rPr>
              <a:t>Láčho</a:t>
            </a:r>
            <a:r>
              <a:rPr lang="sk-SK" b="1" dirty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drom</a:t>
            </a:r>
            <a:r>
              <a:rPr lang="sk-SK" dirty="0">
                <a:solidFill>
                  <a:schemeClr val="accent2"/>
                </a:solidFill>
              </a:rPr>
              <a:t>   </a:t>
            </a:r>
          </a:p>
          <a:p>
            <a:pPr algn="l"/>
            <a:r>
              <a:rPr lang="sk-SK" dirty="0">
                <a:solidFill>
                  <a:schemeClr val="accent2"/>
                </a:solidFill>
              </a:rPr>
              <a:t>                        Sídlo: Huta 31</a:t>
            </a:r>
          </a:p>
          <a:p>
            <a:pPr algn="l"/>
            <a:r>
              <a:rPr lang="sk-SK" dirty="0">
                <a:solidFill>
                  <a:schemeClr val="accent2"/>
                </a:solidFill>
              </a:rPr>
              <a:t>                        985 05 Kokava nad Rimavicou</a:t>
            </a:r>
          </a:p>
          <a:p>
            <a:pPr algn="l"/>
            <a:r>
              <a:rPr lang="sk-SK" dirty="0">
                <a:solidFill>
                  <a:schemeClr val="accent2"/>
                </a:solidFill>
              </a:rPr>
              <a:t>                        IČO: 37828711</a:t>
            </a:r>
            <a:endParaRPr lang="sk-SK" sz="2000" b="1" dirty="0">
              <a:solidFill>
                <a:schemeClr val="accent2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07" y="130629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989" y="4441369"/>
            <a:ext cx="2517452" cy="1998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736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59113" y="1638796"/>
            <a:ext cx="8596668" cy="4962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sk-SK" sz="2800" b="1" dirty="0">
                <a:solidFill>
                  <a:schemeClr val="accent2"/>
                </a:solidFill>
              </a:rPr>
              <a:t>    „ZASADNUTIE PLATFORMY“ </a:t>
            </a:r>
            <a:r>
              <a:rPr lang="sk-SK" b="1" dirty="0"/>
              <a:t> </a:t>
            </a:r>
          </a:p>
          <a:p>
            <a:pPr marL="0" indent="0">
              <a:buNone/>
            </a:pPr>
            <a:r>
              <a:rPr lang="sk-SK" dirty="0"/>
              <a:t>   </a:t>
            </a:r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9" name="Obdĺžnik: zaoblené rohy 8"/>
          <p:cNvSpPr/>
          <p:nvPr/>
        </p:nvSpPr>
        <p:spPr>
          <a:xfrm>
            <a:off x="559113" y="3655884"/>
            <a:ext cx="4180114" cy="254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>
                <a:solidFill>
                  <a:schemeClr val="tx1"/>
                </a:solidFill>
              </a:rPr>
              <a:t>Zvoláva a riadi predseda zasadnutia najmenej raz za 2 mesiace na regionálnej úrovni</a:t>
            </a:r>
            <a:r>
              <a:rPr lang="sk-SK" sz="20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0" name="Obdĺžnik: zaoblené rohy 9"/>
          <p:cNvSpPr/>
          <p:nvPr/>
        </p:nvSpPr>
        <p:spPr>
          <a:xfrm>
            <a:off x="5302678" y="3570382"/>
            <a:ext cx="4251367" cy="2541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400" b="1" dirty="0">
                <a:solidFill>
                  <a:schemeClr val="tx1"/>
                </a:solidFill>
              </a:rPr>
              <a:t>Môže na svoje zasadnutie prizvať ďalšie osoby - členov pracovných skupín, expertov a pod. Tieto priznané osoby nemajú práva člena Platformy</a:t>
            </a:r>
          </a:p>
        </p:txBody>
      </p:sp>
      <p:sp>
        <p:nvSpPr>
          <p:cNvPr id="11" name="Šípka: nadol 10"/>
          <p:cNvSpPr/>
          <p:nvPr/>
        </p:nvSpPr>
        <p:spPr>
          <a:xfrm rot="2660475">
            <a:off x="3376550" y="2676549"/>
            <a:ext cx="270041" cy="855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: nadol 11"/>
          <p:cNvSpPr/>
          <p:nvPr/>
        </p:nvSpPr>
        <p:spPr>
          <a:xfrm rot="19053665">
            <a:off x="5998796" y="2660874"/>
            <a:ext cx="241902" cy="868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214" y="1513494"/>
            <a:ext cx="3234785" cy="1898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63504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59112" y="1116282"/>
            <a:ext cx="8929272" cy="57417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 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 algn="ctr">
              <a:buNone/>
            </a:pPr>
            <a:endParaRPr lang="sk-SK" sz="2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sk-SK" sz="35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sk-SK" sz="3500" b="1" dirty="0">
                <a:solidFill>
                  <a:schemeClr val="accent2"/>
                </a:solidFill>
              </a:rPr>
              <a:t>PARTNERI PROJEKTU </a:t>
            </a:r>
            <a:r>
              <a:rPr lang="sk-SK" sz="3500" b="1" dirty="0"/>
              <a:t> </a:t>
            </a:r>
          </a:p>
          <a:p>
            <a:pPr marL="0" indent="0">
              <a:buNone/>
            </a:pPr>
            <a:r>
              <a:rPr lang="sk-SK" sz="2200" b="1" dirty="0"/>
              <a:t>   </a:t>
            </a:r>
          </a:p>
          <a:p>
            <a:r>
              <a:rPr lang="sk-SK" sz="2400" dirty="0"/>
              <a:t>Vysoká škola Konštantína Filozofa v Nitre – Ústav </a:t>
            </a:r>
            <a:r>
              <a:rPr lang="sk-SK" sz="2400" dirty="0" err="1"/>
              <a:t>romologických</a:t>
            </a:r>
            <a:r>
              <a:rPr lang="sk-SK" sz="2400" dirty="0"/>
              <a:t> štúdií</a:t>
            </a:r>
          </a:p>
          <a:p>
            <a:r>
              <a:rPr lang="sk-SK" sz="2400" dirty="0" err="1"/>
              <a:t>eduRoma</a:t>
            </a:r>
            <a:r>
              <a:rPr lang="sk-SK" sz="2400" dirty="0"/>
              <a:t>, </a:t>
            </a:r>
            <a:r>
              <a:rPr lang="sk-SK" sz="2400" dirty="0" err="1"/>
              <a:t>o.z</a:t>
            </a:r>
            <a:r>
              <a:rPr lang="sk-SK" sz="2400" dirty="0"/>
              <a:t>.</a:t>
            </a:r>
          </a:p>
          <a:p>
            <a:r>
              <a:rPr lang="sk-SK" sz="2400" dirty="0"/>
              <a:t>Centrum prvého kontaktu pre podnikateľov v Poltári</a:t>
            </a:r>
          </a:p>
          <a:p>
            <a:r>
              <a:rPr lang="sk-SK" sz="2400" dirty="0"/>
              <a:t>Občianske združenie Partnerstvo pre rozvoj regiónu Poltár</a:t>
            </a:r>
          </a:p>
          <a:p>
            <a:r>
              <a:rPr lang="sk-SK" sz="2400" dirty="0"/>
              <a:t>Rómsky inštitút, </a:t>
            </a:r>
            <a:r>
              <a:rPr lang="sk-SK" sz="2400" dirty="0" err="1"/>
              <a:t>n.o</a:t>
            </a:r>
            <a:r>
              <a:rPr lang="sk-SK" sz="2400" dirty="0"/>
              <a:t>., VERMAR </a:t>
            </a:r>
            <a:r>
              <a:rPr lang="sk-SK" sz="2400" dirty="0" err="1"/>
              <a:t>Consulting</a:t>
            </a:r>
            <a:r>
              <a:rPr lang="sk-SK" sz="2400" dirty="0"/>
              <a:t>, </a:t>
            </a:r>
            <a:r>
              <a:rPr lang="sk-SK" sz="2400" dirty="0" err="1"/>
              <a:t>s.r.o</a:t>
            </a:r>
            <a:r>
              <a:rPr lang="sk-SK" sz="2400" dirty="0"/>
              <a:t>.</a:t>
            </a:r>
          </a:p>
          <a:p>
            <a:r>
              <a:rPr lang="sk-SK" sz="2400" dirty="0"/>
              <a:t>Obec Kokava nad Rimavicou</a:t>
            </a:r>
          </a:p>
          <a:p>
            <a:r>
              <a:rPr lang="sk-SK" sz="2400" dirty="0"/>
              <a:t>Informačné poradenské Centrum Rómov</a:t>
            </a:r>
          </a:p>
          <a:p>
            <a:r>
              <a:rPr lang="sk-SK" sz="2400" dirty="0"/>
              <a:t>Občianske združenie EQUILIBRIUM EU</a:t>
            </a:r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494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490" y="49482"/>
            <a:ext cx="2933205" cy="2173182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449" y="3845646"/>
            <a:ext cx="2977738" cy="191388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22903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59112" y="1790700"/>
            <a:ext cx="8929272" cy="506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 algn="ctr">
              <a:buNone/>
            </a:pPr>
            <a:endParaRPr lang="sk-SK" sz="2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sk-SK" sz="4800" b="1" dirty="0">
                <a:solidFill>
                  <a:schemeClr val="accent2"/>
                </a:solidFill>
              </a:rPr>
              <a:t>ĎAKUJEME ZA POZORNOSŤ </a:t>
            </a:r>
            <a:r>
              <a:rPr lang="sk-SK" sz="4800" b="1" dirty="0"/>
              <a:t> </a:t>
            </a:r>
          </a:p>
          <a:p>
            <a:pPr marL="0" indent="0">
              <a:buNone/>
            </a:pPr>
            <a:r>
              <a:rPr lang="sk-SK" sz="2400" b="1" dirty="0"/>
              <a:t>   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</a:rPr>
              <a:t>        Vypracovali :    </a:t>
            </a:r>
            <a:r>
              <a:rPr lang="sk-SK" sz="2400" b="1" dirty="0">
                <a:solidFill>
                  <a:schemeClr val="accent1"/>
                </a:solidFill>
              </a:rPr>
              <a:t>            </a:t>
            </a:r>
            <a:r>
              <a:rPr lang="sk-SK" sz="3200" b="1" dirty="0">
                <a:solidFill>
                  <a:srgbClr val="7030A0"/>
                </a:solidFill>
              </a:rPr>
              <a:t>Mgr. Maroš Oláh </a:t>
            </a:r>
          </a:p>
          <a:p>
            <a:pPr marL="0" indent="0">
              <a:buNone/>
            </a:pPr>
            <a:r>
              <a:rPr lang="sk-SK" sz="3200" b="1" dirty="0">
                <a:solidFill>
                  <a:schemeClr val="accent1"/>
                </a:solidFill>
              </a:rPr>
              <a:t>                                 </a:t>
            </a:r>
            <a:r>
              <a:rPr lang="sk-SK" sz="3200" b="1" dirty="0">
                <a:solidFill>
                  <a:srgbClr val="7030A0"/>
                </a:solidFill>
              </a:rPr>
              <a:t>Mgr. Ivana Kyseľová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98" y="322613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076" y="183409"/>
            <a:ext cx="2933205" cy="217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2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</a:t>
            </a:r>
          </a:p>
          <a:p>
            <a:pPr marL="0" indent="0">
              <a:buNone/>
            </a:pPr>
            <a:r>
              <a:rPr lang="sk-SK" dirty="0"/>
              <a:t>                    </a:t>
            </a:r>
          </a:p>
          <a:p>
            <a:pPr marL="0" indent="0">
              <a:buNone/>
            </a:pPr>
            <a:r>
              <a:rPr lang="sk-SK" sz="3600" b="1" dirty="0">
                <a:solidFill>
                  <a:srgbClr val="7030A0"/>
                </a:solidFill>
              </a:rPr>
              <a:t>        PLATFORMA  MLADÝCH RÓMOV</a:t>
            </a:r>
          </a:p>
          <a:p>
            <a:pPr marL="0" indent="0" algn="ctr">
              <a:buNone/>
            </a:pPr>
            <a:r>
              <a:rPr lang="sk-SK" sz="3600" b="1" dirty="0">
                <a:solidFill>
                  <a:srgbClr val="7030A0"/>
                </a:solidFill>
              </a:rPr>
              <a:t>       A    PLATFORMA  RÓMOV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0" y="-10160"/>
            <a:ext cx="2933205" cy="2382822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4038600"/>
            <a:ext cx="3836670" cy="2667000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586" y="4038600"/>
            <a:ext cx="338876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7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</a:t>
            </a:r>
          </a:p>
          <a:p>
            <a:pPr marL="0" indent="0">
              <a:buNone/>
            </a:pPr>
            <a:r>
              <a:rPr lang="sk-SK" b="1" dirty="0"/>
              <a:t>               </a:t>
            </a:r>
            <a:r>
              <a:rPr lang="sk-SK" sz="3200" b="1" dirty="0">
                <a:solidFill>
                  <a:srgbClr val="92D050"/>
                </a:solidFill>
              </a:rPr>
              <a:t>ČO JE  </a:t>
            </a:r>
            <a:r>
              <a:rPr lang="sk-SK" sz="3200" b="1" dirty="0">
                <a:solidFill>
                  <a:schemeClr val="accent1"/>
                </a:solidFill>
              </a:rPr>
              <a:t>PLATFORMA  RÓMOV ? </a:t>
            </a:r>
          </a:p>
          <a:p>
            <a:pPr>
              <a:buFontTx/>
              <a:buChar char="-"/>
            </a:pPr>
            <a:r>
              <a:rPr lang="sk-SK" sz="3200" dirty="0">
                <a:solidFill>
                  <a:schemeClr val="tx1"/>
                </a:solidFill>
              </a:rPr>
              <a:t>súbor zásad, základňa určitej spoločenskej skupiny  ( Rómov a mladých Rómov) so spoločnými  cieľmi </a:t>
            </a:r>
          </a:p>
          <a:p>
            <a:pPr marL="0" indent="0">
              <a:buNone/>
            </a:pPr>
            <a:r>
              <a:rPr lang="sk-SK" sz="3200" b="1" dirty="0">
                <a:solidFill>
                  <a:schemeClr val="accent1"/>
                </a:solidFill>
              </a:rPr>
              <a:t>                   </a:t>
            </a:r>
            <a:endParaRPr lang="sk-SK" sz="3200" b="1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0" y="-10160"/>
            <a:ext cx="2933205" cy="238282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092" y="4450080"/>
            <a:ext cx="2407919" cy="1950720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636" y="4450080"/>
            <a:ext cx="2732684" cy="24079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Šípka: doprava 5"/>
          <p:cNvSpPr/>
          <p:nvPr/>
        </p:nvSpPr>
        <p:spPr>
          <a:xfrm>
            <a:off x="653583" y="3036785"/>
            <a:ext cx="415637" cy="225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031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9095316" cy="48386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   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sz="3500" b="1" dirty="0">
                <a:solidFill>
                  <a:srgbClr val="00B050"/>
                </a:solidFill>
              </a:rPr>
              <a:t>POSLANIE KOMUNÁLNYCH PLATFORIEM </a:t>
            </a:r>
          </a:p>
          <a:p>
            <a:pPr marL="0" indent="0">
              <a:buNone/>
            </a:pPr>
            <a:r>
              <a:rPr lang="sk-SK" sz="3200" dirty="0"/>
              <a:t>Hlavným poslaním oboch komunálnych platforiem: </a:t>
            </a:r>
          </a:p>
          <a:p>
            <a:r>
              <a:rPr lang="sk-SK" sz="3200" dirty="0">
                <a:solidFill>
                  <a:srgbClr val="7030A0"/>
                </a:solidFill>
              </a:rPr>
              <a:t>AKTIVIZÁCIA   </a:t>
            </a:r>
          </a:p>
          <a:p>
            <a:r>
              <a:rPr lang="sk-SK" sz="3200" dirty="0">
                <a:solidFill>
                  <a:srgbClr val="7030A0"/>
                </a:solidFill>
              </a:rPr>
              <a:t>PARTICIPÁCIA </a:t>
            </a:r>
          </a:p>
          <a:p>
            <a:r>
              <a:rPr lang="sk-SK" sz="3200" dirty="0">
                <a:solidFill>
                  <a:srgbClr val="7030A0"/>
                </a:solidFill>
              </a:rPr>
              <a:t>INTEGRÁCIA </a:t>
            </a:r>
          </a:p>
          <a:p>
            <a:r>
              <a:rPr lang="sk-SK" sz="3200" dirty="0">
                <a:solidFill>
                  <a:srgbClr val="7030A0"/>
                </a:solidFill>
              </a:rPr>
              <a:t>HĽADANIE, RIEŠENIE VECÍ, PROBLÉMOV V SOCIÁLNO-EKONOMICKEJ, POLITICKEJ A VEREJNO-KULTÚRNEJ OBLASTI</a:t>
            </a:r>
          </a:p>
          <a:p>
            <a:endParaRPr lang="sk-SK" sz="3200" dirty="0"/>
          </a:p>
          <a:p>
            <a:endParaRPr lang="sk-SK" sz="3200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 flipH="1">
            <a:off x="6377491" y="3541195"/>
            <a:ext cx="3149675" cy="104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>
                <a:solidFill>
                  <a:srgbClr val="7030A0"/>
                </a:solidFill>
              </a:rPr>
              <a:t>RÓMSKYCH OBČANOV</a:t>
            </a:r>
          </a:p>
        </p:txBody>
      </p:sp>
      <p:sp>
        <p:nvSpPr>
          <p:cNvPr id="11" name="Šípka: doľava 10"/>
          <p:cNvSpPr/>
          <p:nvPr/>
        </p:nvSpPr>
        <p:spPr>
          <a:xfrm rot="209364">
            <a:off x="4953001" y="3569813"/>
            <a:ext cx="1387798" cy="2539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: doľava 11"/>
          <p:cNvSpPr/>
          <p:nvPr/>
        </p:nvSpPr>
        <p:spPr>
          <a:xfrm>
            <a:off x="4953000" y="3943353"/>
            <a:ext cx="1387798" cy="2539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3" name="Šípka: doľava 12"/>
          <p:cNvSpPr/>
          <p:nvPr/>
        </p:nvSpPr>
        <p:spPr>
          <a:xfrm rot="21198474">
            <a:off x="4952024" y="4353376"/>
            <a:ext cx="1387798" cy="2539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Šípka: doľava 13"/>
          <p:cNvSpPr/>
          <p:nvPr/>
        </p:nvSpPr>
        <p:spPr>
          <a:xfrm rot="18943479">
            <a:off x="5592342" y="4720273"/>
            <a:ext cx="831159" cy="23238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82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7647516" cy="4738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/>
              <a:t>     </a:t>
            </a:r>
          </a:p>
          <a:p>
            <a:pPr marL="0" indent="0">
              <a:buNone/>
            </a:pPr>
            <a:r>
              <a:rPr lang="sk-SK" sz="2800" dirty="0">
                <a:solidFill>
                  <a:srgbClr val="00B050"/>
                </a:solidFill>
              </a:rPr>
              <a:t>ĎALŠÍM  POSLANÍM JE:      </a:t>
            </a:r>
          </a:p>
          <a:p>
            <a:pPr marL="0" indent="0">
              <a:buNone/>
            </a:pPr>
            <a:r>
              <a:rPr lang="sk-SK" sz="3200" dirty="0">
                <a:solidFill>
                  <a:srgbClr val="00B050"/>
                </a:solidFill>
              </a:rPr>
              <a:t> </a:t>
            </a:r>
            <a:r>
              <a:rPr lang="sk-SK" sz="2400" dirty="0"/>
              <a:t>Prehĺbenie informovanosti a porozumenia (rómskych) občanov v témach a verejných politikách, zvýšiť povedomie verejnosti o možnostiach účasti občanov na príprave verejných politík a stratégií na miestnej, regionálnej a národnej úrovni.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" t="23923" r="4408" b="14962"/>
          <a:stretch/>
        </p:blipFill>
        <p:spPr>
          <a:xfrm>
            <a:off x="8324849" y="2376747"/>
            <a:ext cx="3609851" cy="26367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970" y="4855490"/>
            <a:ext cx="2577042" cy="19151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687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26765" y="1944067"/>
            <a:ext cx="6847038" cy="4638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>
                <a:solidFill>
                  <a:schemeClr val="accent2"/>
                </a:solidFill>
              </a:rPr>
              <a:t> </a:t>
            </a:r>
            <a:r>
              <a:rPr lang="sk-SK" sz="3200" dirty="0">
                <a:solidFill>
                  <a:srgbClr val="00B050"/>
                </a:solidFill>
              </a:rPr>
              <a:t>ĎALŠÍM  POSLANÍM JE:</a:t>
            </a:r>
            <a:endParaRPr lang="sk-SK" sz="3200" dirty="0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sk-SK" sz="2800" dirty="0"/>
              <a:t>Sledovanie aktuálneho diania na Slovensku  a EÚ ,zdieľanie informácií a tvorba návrhov, riešení</a:t>
            </a:r>
          </a:p>
          <a:p>
            <a:pPr marL="0" indent="0">
              <a:buNone/>
            </a:pPr>
            <a:r>
              <a:rPr lang="sk-SK" sz="2400" dirty="0"/>
              <a:t>   </a:t>
            </a:r>
          </a:p>
          <a:p>
            <a:pPr marL="0" indent="0">
              <a:buNone/>
            </a:pPr>
            <a:r>
              <a:rPr lang="sk-SK" sz="2800" dirty="0"/>
              <a:t>     Vyškolenie budúcich komunálnych lídrov z radov rómskeho etnika v  rámci neformálnych osvetovo-náučných kurzov, školení a diskusií pre rómskych aktivistov </a:t>
            </a:r>
          </a:p>
          <a:p>
            <a:pPr marL="0" indent="0">
              <a:buNone/>
            </a:pPr>
            <a:endParaRPr lang="sk-SK" sz="2400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803" y="2246228"/>
            <a:ext cx="4308647" cy="332183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Šípka: doprava 6"/>
          <p:cNvSpPr/>
          <p:nvPr/>
        </p:nvSpPr>
        <p:spPr>
          <a:xfrm>
            <a:off x="893440" y="4496308"/>
            <a:ext cx="28575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Šípka: doprava 7"/>
          <p:cNvSpPr/>
          <p:nvPr/>
        </p:nvSpPr>
        <p:spPr>
          <a:xfrm>
            <a:off x="866775" y="2733548"/>
            <a:ext cx="28575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558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706880"/>
            <a:ext cx="8596668" cy="5263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r>
              <a:rPr lang="sk-SK" sz="5100" dirty="0">
                <a:solidFill>
                  <a:schemeClr val="accent2"/>
                </a:solidFill>
              </a:rPr>
              <a:t> </a:t>
            </a:r>
            <a:r>
              <a:rPr lang="sk-SK" sz="3200" dirty="0">
                <a:solidFill>
                  <a:schemeClr val="accent2"/>
                </a:solidFill>
              </a:rPr>
              <a:t>ČINNOSŤ KOMUNÁLNYCH  PLATFORIEM </a:t>
            </a:r>
          </a:p>
          <a:p>
            <a:r>
              <a:rPr lang="sk-SK" sz="3200" dirty="0"/>
              <a:t>Komunálna platforma mladých Rómov  a Rómov sa podieľa na realizácii projektu; podporuje sieťovanie rómskych aktivistov </a:t>
            </a:r>
          </a:p>
          <a:p>
            <a:pPr marL="0" indent="0">
              <a:buNone/>
            </a:pPr>
            <a:r>
              <a:rPr lang="sk-SK" sz="3200" dirty="0"/>
              <a:t>  v rámci lokálnych komunít Gemer –Malohont  – Novohrad, ktorej realizátorom je  KVOZ </a:t>
            </a:r>
            <a:r>
              <a:rPr lang="sk-SK" sz="3200" dirty="0" err="1"/>
              <a:t>Láčho</a:t>
            </a:r>
            <a:r>
              <a:rPr lang="sk-SK" sz="3200" dirty="0"/>
              <a:t> </a:t>
            </a:r>
            <a:r>
              <a:rPr lang="sk-SK" sz="3200" dirty="0" err="1"/>
              <a:t>drom</a:t>
            </a:r>
            <a:r>
              <a:rPr lang="sk-SK" sz="3200" dirty="0"/>
              <a:t>.   </a:t>
            </a:r>
          </a:p>
          <a:p>
            <a:r>
              <a:rPr lang="sk-SK" dirty="0"/>
              <a:t>  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3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90550" y="1600696"/>
            <a:ext cx="8596668" cy="4962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sk-SK" sz="3200" b="1" dirty="0">
                <a:solidFill>
                  <a:schemeClr val="accent2"/>
                </a:solidFill>
              </a:rPr>
              <a:t>    „PLATFORMU TVORIA “ </a:t>
            </a:r>
            <a:r>
              <a:rPr lang="sk-SK" sz="3200" b="1" dirty="0"/>
              <a:t> </a:t>
            </a:r>
          </a:p>
          <a:p>
            <a:pPr marL="0" indent="0">
              <a:buNone/>
            </a:pPr>
            <a:r>
              <a:rPr lang="sk-SK" dirty="0"/>
              <a:t>   </a:t>
            </a:r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59" y="19446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9" name="Obdĺžnik: zaoblené rohy 8"/>
          <p:cNvSpPr/>
          <p:nvPr/>
        </p:nvSpPr>
        <p:spPr>
          <a:xfrm>
            <a:off x="590550" y="3389559"/>
            <a:ext cx="3468108" cy="254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rgbClr val="7030A0"/>
                </a:solidFill>
              </a:rPr>
              <a:t>PREDSEDA  </a:t>
            </a:r>
          </a:p>
          <a:p>
            <a:pPr algn="ctr"/>
            <a:r>
              <a:rPr lang="sk-SK" sz="2400" b="1" dirty="0">
                <a:solidFill>
                  <a:srgbClr val="7030A0"/>
                </a:solidFill>
              </a:rPr>
              <a:t>KVOZ </a:t>
            </a:r>
            <a:r>
              <a:rPr lang="sk-SK" sz="2400" b="1" dirty="0" err="1">
                <a:solidFill>
                  <a:srgbClr val="7030A0"/>
                </a:solidFill>
              </a:rPr>
              <a:t>Láčho</a:t>
            </a:r>
            <a:r>
              <a:rPr lang="sk-SK" sz="2400" b="1" dirty="0">
                <a:solidFill>
                  <a:srgbClr val="7030A0"/>
                </a:solidFill>
              </a:rPr>
              <a:t> </a:t>
            </a:r>
            <a:r>
              <a:rPr lang="sk-SK" sz="2400" b="1" dirty="0" err="1">
                <a:solidFill>
                  <a:srgbClr val="7030A0"/>
                </a:solidFill>
              </a:rPr>
              <a:t>drom</a:t>
            </a:r>
            <a:endParaRPr lang="sk-SK" sz="2400" b="1" dirty="0">
              <a:solidFill>
                <a:srgbClr val="7030A0"/>
              </a:solidFill>
            </a:endParaRPr>
          </a:p>
          <a:p>
            <a:pPr algn="ctr"/>
            <a:r>
              <a:rPr lang="sk-SK" sz="2400" b="1" dirty="0"/>
              <a:t> </a:t>
            </a:r>
            <a:r>
              <a:rPr lang="sk-SK" sz="2400" b="1" dirty="0">
                <a:solidFill>
                  <a:schemeClr val="tx1"/>
                </a:solidFill>
              </a:rPr>
              <a:t>- je  zároveň zakladajúci člen Komunálnej platformy Rómov i mladých Rómov</a:t>
            </a:r>
          </a:p>
        </p:txBody>
      </p:sp>
      <p:sp>
        <p:nvSpPr>
          <p:cNvPr id="10" name="Obdĺžnik: zaoblené rohy 9"/>
          <p:cNvSpPr/>
          <p:nvPr/>
        </p:nvSpPr>
        <p:spPr>
          <a:xfrm>
            <a:off x="4468451" y="3367314"/>
            <a:ext cx="2871356" cy="256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rgbClr val="7030A0"/>
                </a:solidFill>
              </a:rPr>
              <a:t>PODPREDSEDA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- Vyberá si ho predseda z členov platformy</a:t>
            </a:r>
          </a:p>
        </p:txBody>
      </p:sp>
      <p:sp>
        <p:nvSpPr>
          <p:cNvPr id="11" name="Šípka: nadol 10"/>
          <p:cNvSpPr/>
          <p:nvPr/>
        </p:nvSpPr>
        <p:spPr>
          <a:xfrm rot="2660475">
            <a:off x="3213903" y="2665151"/>
            <a:ext cx="306963" cy="600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: nadol 11"/>
          <p:cNvSpPr/>
          <p:nvPr/>
        </p:nvSpPr>
        <p:spPr>
          <a:xfrm>
            <a:off x="5682409" y="2724193"/>
            <a:ext cx="320354" cy="612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Šípka: nadol 12"/>
          <p:cNvSpPr/>
          <p:nvPr/>
        </p:nvSpPr>
        <p:spPr>
          <a:xfrm rot="18362403">
            <a:off x="7433203" y="2553023"/>
            <a:ext cx="306335" cy="795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bdĺžnik: zaoblené rohy 13"/>
          <p:cNvSpPr/>
          <p:nvPr/>
        </p:nvSpPr>
        <p:spPr>
          <a:xfrm>
            <a:off x="7772518" y="3367314"/>
            <a:ext cx="3445189" cy="2976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rgbClr val="7030A0"/>
                </a:solidFill>
              </a:rPr>
              <a:t>ČLENOVIA  </a:t>
            </a:r>
          </a:p>
          <a:p>
            <a:pPr marL="342900" indent="-342900" algn="ctr">
              <a:buFontTx/>
              <a:buChar char="-"/>
            </a:pPr>
            <a:r>
              <a:rPr lang="sk-SK" sz="2400" b="1" dirty="0">
                <a:solidFill>
                  <a:schemeClr val="tx1"/>
                </a:solidFill>
              </a:rPr>
              <a:t>Platforma mladí Rómovia 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 (do 30 rokov)</a:t>
            </a:r>
          </a:p>
          <a:p>
            <a:pPr marL="342900" indent="-342900" algn="ctr">
              <a:buFontTx/>
              <a:buChar char="-"/>
            </a:pPr>
            <a:endParaRPr lang="sk-SK" sz="2400" b="1" dirty="0">
              <a:solidFill>
                <a:schemeClr val="tx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sk-SK" sz="2400" b="1" dirty="0">
                <a:solidFill>
                  <a:schemeClr val="tx1"/>
                </a:solidFill>
              </a:rPr>
              <a:t>Platforma Rómov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 ( nad 30  rokov)</a:t>
            </a:r>
            <a:r>
              <a:rPr lang="sk-SK" sz="20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5" name="Obrázok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" t="12062" r="193" b="8263"/>
          <a:stretch/>
        </p:blipFill>
        <p:spPr>
          <a:xfrm>
            <a:off x="9073414" y="751968"/>
            <a:ext cx="2947511" cy="22994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920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59112" y="1638796"/>
            <a:ext cx="8929272" cy="49621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/>
              <a:t>     </a:t>
            </a:r>
            <a:r>
              <a:rPr lang="sk-SK" sz="2800" dirty="0">
                <a:solidFill>
                  <a:schemeClr val="accent2"/>
                </a:solidFill>
              </a:rPr>
              <a:t> </a:t>
            </a:r>
          </a:p>
          <a:p>
            <a:pPr marL="0" indent="0" algn="ctr">
              <a:buNone/>
            </a:pPr>
            <a:endParaRPr lang="sk-SK" sz="2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sk-SK" sz="3800" b="1" dirty="0">
                <a:solidFill>
                  <a:schemeClr val="accent2"/>
                </a:solidFill>
              </a:rPr>
              <a:t>„ČLEN OBOCH PLATFORIEM MÔŽE : </a:t>
            </a:r>
            <a:r>
              <a:rPr lang="sk-SK" sz="3800" b="1" dirty="0"/>
              <a:t> </a:t>
            </a:r>
          </a:p>
          <a:p>
            <a:pPr marL="0" indent="0">
              <a:buNone/>
            </a:pPr>
            <a:r>
              <a:rPr lang="sk-SK" dirty="0"/>
              <a:t>   </a:t>
            </a:r>
          </a:p>
          <a:p>
            <a:pPr marL="0" indent="0">
              <a:buNone/>
            </a:pPr>
            <a:r>
              <a:rPr lang="sk-SK" sz="2400" dirty="0"/>
              <a:t> </a:t>
            </a:r>
            <a:r>
              <a:rPr lang="sk-SK" sz="3500" dirty="0"/>
              <a:t>1</a:t>
            </a:r>
            <a:r>
              <a:rPr lang="sk-SK" sz="3200" dirty="0"/>
              <a:t>. vyjadriť názor či stanovisko k činnosti platformy </a:t>
            </a:r>
          </a:p>
          <a:p>
            <a:pPr marL="0" indent="0">
              <a:buNone/>
            </a:pPr>
            <a:r>
              <a:rPr lang="sk-SK" sz="3200" dirty="0"/>
              <a:t> 2. podávať pripomienky, námety a návrhy k činnosti platformy </a:t>
            </a:r>
          </a:p>
          <a:p>
            <a:pPr marL="0" indent="0">
              <a:buNone/>
            </a:pPr>
            <a:r>
              <a:rPr lang="sk-SK" sz="3200" dirty="0"/>
              <a:t> 3. aktívne sa podieľať na činnosti platformy </a:t>
            </a:r>
          </a:p>
          <a:p>
            <a:pPr marL="0" indent="0">
              <a:buNone/>
            </a:pPr>
            <a:r>
              <a:rPr lang="sk-SK" sz="3200" dirty="0"/>
              <a:t> 4. mať prístup k informáciám o iniciatívach a postupoch platformy </a:t>
            </a:r>
          </a:p>
          <a:p>
            <a:pPr marL="0" indent="0">
              <a:buNone/>
            </a:pPr>
            <a:r>
              <a:rPr lang="sk-SK" sz="3200" dirty="0"/>
              <a:t> 5. mať prístup k výstupom platformy</a:t>
            </a:r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992" y="1930400"/>
            <a:ext cx="3085358" cy="26712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21544397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475</TotalTime>
  <Words>512</Words>
  <Application>Microsoft Office PowerPoint</Application>
  <PresentationFormat>Širokouhlá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Fazeta</vt:lpstr>
      <vt:lpstr>     NÁZOV PROJEKTU:  Podpora sieťovania rómskych občianskych aktivistov v rámci lokálnych komunít regiónu Gemer-Malohont-Novohrad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sieťovania rómskych občianskych aktivistov v rámci lokálnych komunít regiónu Gemer-Malohont-Novohrad</dc:title>
  <dc:creator>Doma</dc:creator>
  <cp:lastModifiedBy>Pavol Kalmár</cp:lastModifiedBy>
  <cp:revision>49</cp:revision>
  <dcterms:created xsi:type="dcterms:W3CDTF">2021-07-31T10:58:43Z</dcterms:created>
  <dcterms:modified xsi:type="dcterms:W3CDTF">2021-08-13T17:44:31Z</dcterms:modified>
</cp:coreProperties>
</file>