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63" r:id="rId15"/>
    <p:sldId id="262" r:id="rId1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73" autoAdjust="0"/>
  </p:normalViewPr>
  <p:slideViewPr>
    <p:cSldViewPr>
      <p:cViewPr varScale="1">
        <p:scale>
          <a:sx n="63" d="100"/>
          <a:sy n="63" d="100"/>
        </p:scale>
        <p:origin x="159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A7643A-8D98-491D-8FF7-6350B589018C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3417E5-114F-4D60-8447-81AA15997D64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3417E5-114F-4D60-8447-81AA15997D64}" type="slidenum">
              <a:rPr lang="sk-SK" smtClean="0"/>
              <a:t>1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F8EFF-DF12-4138-B160-DBC9B428AAB7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A13BE-7784-4C33-B653-380CD5BB1B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F8EFF-DF12-4138-B160-DBC9B428AAB7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A13BE-7784-4C33-B653-380CD5BB1B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F8EFF-DF12-4138-B160-DBC9B428AAB7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A13BE-7784-4C33-B653-380CD5BB1B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F8EFF-DF12-4138-B160-DBC9B428AAB7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A13BE-7784-4C33-B653-380CD5BB1B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F8EFF-DF12-4138-B160-DBC9B428AAB7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A13BE-7784-4C33-B653-380CD5BB1B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F8EFF-DF12-4138-B160-DBC9B428AAB7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A13BE-7784-4C33-B653-380CD5BB1B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F8EFF-DF12-4138-B160-DBC9B428AAB7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A13BE-7784-4C33-B653-380CD5BB1B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F8EFF-DF12-4138-B160-DBC9B428AAB7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A13BE-7784-4C33-B653-380CD5BB1B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F8EFF-DF12-4138-B160-DBC9B428AAB7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A13BE-7784-4C33-B653-380CD5BB1B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F8EFF-DF12-4138-B160-DBC9B428AAB7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A13BE-7784-4C33-B653-380CD5BB1B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F8EFF-DF12-4138-B160-DBC9B428AAB7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A13BE-7784-4C33-B653-380CD5BB1B10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F8EFF-DF12-4138-B160-DBC9B428AAB7}" type="datetimeFigureOut">
              <a:rPr lang="sk-SK" smtClean="0"/>
              <a:t>13. 8. 2021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A13BE-7784-4C33-B653-380CD5BB1B10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endParaRPr lang="pl-PL" dirty="0"/>
          </a:p>
          <a:p>
            <a:pPr algn="l"/>
            <a:r>
              <a:rPr lang="pl-PL" sz="7200" b="1" dirty="0">
                <a:solidFill>
                  <a:schemeClr val="tx1"/>
                </a:solidFill>
              </a:rPr>
              <a:t>Číslo zmluvy Z314011Q481</a:t>
            </a:r>
          </a:p>
          <a:p>
            <a:pPr algn="l"/>
            <a:r>
              <a:rPr lang="pl-PL" sz="7200" b="1" dirty="0">
                <a:solidFill>
                  <a:schemeClr val="tx1"/>
                </a:solidFill>
              </a:rPr>
              <a:t>Kód projektu:   314011Q481</a:t>
            </a:r>
          </a:p>
          <a:p>
            <a:pPr algn="l"/>
            <a:endParaRPr lang="sk-SK" sz="7200" b="1" dirty="0">
              <a:solidFill>
                <a:schemeClr val="tx1"/>
              </a:solidFill>
            </a:endParaRPr>
          </a:p>
          <a:p>
            <a:pPr algn="l"/>
            <a:r>
              <a:rPr lang="sk-SK" sz="7200" b="1" dirty="0">
                <a:solidFill>
                  <a:schemeClr val="tx1"/>
                </a:solidFill>
              </a:rPr>
              <a:t>Názov projektu:  Podpora sieťovania rómskych občianskych aktivistov v rámci lokálnych komunít regiónu </a:t>
            </a:r>
            <a:r>
              <a:rPr lang="sk-SK" sz="7200" b="1" dirty="0" err="1">
                <a:solidFill>
                  <a:schemeClr val="tx1"/>
                </a:solidFill>
              </a:rPr>
              <a:t>Gemer-Malohont</a:t>
            </a:r>
            <a:r>
              <a:rPr lang="sk-SK" sz="7200" b="1" dirty="0">
                <a:solidFill>
                  <a:schemeClr val="tx1"/>
                </a:solidFill>
              </a:rPr>
              <a:t> Novohrad</a:t>
            </a:r>
          </a:p>
          <a:p>
            <a:r>
              <a:rPr lang="sk-SK" sz="7200" b="1" dirty="0">
                <a:solidFill>
                  <a:schemeClr val="tx1"/>
                </a:solidFill>
              </a:rPr>
              <a:t> </a:t>
            </a:r>
          </a:p>
          <a:p>
            <a:endParaRPr lang="sk-SK" sz="7200" dirty="0"/>
          </a:p>
        </p:txBody>
      </p:sp>
      <p:pic>
        <p:nvPicPr>
          <p:cNvPr id="4" name="Obrázok 3" descr="Miestna samospráva bude vedieť reagovať na nové trendy, umožní to operačný  program Efektívna verejná správa, Ministerstvo vnútra SR - Miestna štátna  správ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71604" y="2857496"/>
            <a:ext cx="2066925" cy="50419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ok 4" descr="OP-EVS – Operačný program Efektívna verejná správ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72066" y="2857496"/>
            <a:ext cx="1933575" cy="485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k-SK" b="1" dirty="0"/>
            </a:br>
            <a:r>
              <a:rPr lang="sk-SK" b="1" dirty="0"/>
              <a:t>Možnosti kontrolnej činnosti na úrovni samosprávy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k-SK" sz="1800" dirty="0"/>
          </a:p>
          <a:p>
            <a:pPr>
              <a:buNone/>
            </a:pPr>
            <a:endParaRPr lang="sk-SK" sz="1800" dirty="0"/>
          </a:p>
          <a:p>
            <a:r>
              <a:rPr lang="sk-SK" sz="1800" dirty="0"/>
              <a:t>Pod pojmom „kontrola“ všeobecne, rozumieme porovnávanie skutočného stavu s </a:t>
            </a:r>
          </a:p>
          <a:p>
            <a:r>
              <a:rPr lang="sk-SK" sz="1800" dirty="0"/>
              <a:t>požadovaným. Úlohou kontroly je identifikovať problémové oblasti a príležitosti a odporučiť </a:t>
            </a:r>
          </a:p>
          <a:p>
            <a:r>
              <a:rPr lang="sk-SK" sz="1800" dirty="0"/>
              <a:t>opatrenia na zlepšenie činnosti. </a:t>
            </a:r>
          </a:p>
          <a:p>
            <a:r>
              <a:rPr lang="sk-SK" sz="1800" dirty="0"/>
              <a:t>Kontrolu je potrebné vykonávať pravidelne a podľa určitého systému. Proces kontroly by mal vychádzať z nasledujúcich krokov:</a:t>
            </a:r>
          </a:p>
          <a:p>
            <a:pPr lvl="0"/>
            <a:r>
              <a:rPr lang="sk-SK" sz="1800" dirty="0"/>
              <a:t>Určenie cieľa, ktorý chceme dosiahnuť a postup, ako ho dosiahnuť.  </a:t>
            </a:r>
          </a:p>
          <a:p>
            <a:pPr lvl="0"/>
            <a:r>
              <a:rPr lang="sk-SK" sz="1800" dirty="0"/>
              <a:t>Zameranie sa na zber informácií. </a:t>
            </a:r>
          </a:p>
          <a:p>
            <a:pPr lvl="0"/>
            <a:r>
              <a:rPr lang="sk-SK" sz="1800" dirty="0"/>
              <a:t>Prezentovanie výsledkov.</a:t>
            </a:r>
          </a:p>
          <a:p>
            <a:endParaRPr lang="sk-SK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  <a:p>
            <a:r>
              <a:rPr lang="sk-SK" sz="1800" dirty="0"/>
              <a:t>Rozlišujeme vnútornú a vonkajšiu kontrolu územnej samosprávy. </a:t>
            </a:r>
          </a:p>
          <a:p>
            <a:r>
              <a:rPr lang="sk-SK" sz="1800" dirty="0"/>
              <a:t>Vnútornú kontrolu plnenia úloh samosprávy obce vykonávajú:</a:t>
            </a:r>
          </a:p>
          <a:p>
            <a:pPr lvl="0"/>
            <a:r>
              <a:rPr lang="sk-SK" sz="1800" dirty="0"/>
              <a:t>Obecné zastupiteľstvo , </a:t>
            </a:r>
          </a:p>
          <a:p>
            <a:pPr lvl="0"/>
            <a:r>
              <a:rPr lang="sk-SK" sz="1800" dirty="0"/>
              <a:t>poslanci obecného zastupiteľstva, </a:t>
            </a:r>
          </a:p>
          <a:p>
            <a:pPr lvl="0"/>
            <a:r>
              <a:rPr lang="sk-SK" sz="1800" dirty="0"/>
              <a:t>starosta obce, </a:t>
            </a:r>
          </a:p>
          <a:p>
            <a:pPr lvl="0"/>
            <a:r>
              <a:rPr lang="sk-SK" sz="1800" dirty="0"/>
              <a:t>komisie Obecného zastupiteľstva, </a:t>
            </a:r>
          </a:p>
          <a:p>
            <a:pPr lvl="0"/>
            <a:r>
              <a:rPr lang="sk-SK" sz="1800" dirty="0"/>
              <a:t>hlavný kontrolór obce</a:t>
            </a:r>
          </a:p>
          <a:p>
            <a:pPr>
              <a:buNone/>
            </a:pPr>
            <a:r>
              <a:rPr lang="sk-SK" sz="1800" dirty="0"/>
              <a:t> </a:t>
            </a:r>
          </a:p>
          <a:p>
            <a:endParaRPr lang="sk-SK" sz="1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Kontrolné orgány v samospráve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k-SK" dirty="0"/>
          </a:p>
          <a:p>
            <a:pPr algn="just">
              <a:buNone/>
            </a:pPr>
            <a:r>
              <a:rPr lang="sk-SK" dirty="0"/>
              <a:t>    </a:t>
            </a:r>
            <a:r>
              <a:rPr lang="sk-SK" sz="1800" dirty="0"/>
              <a:t>Vonkajšiu kontrolu plnenia úloh samosprávy obce vykonáva v oblasti kontroly financií Najvyšší kontrolný úrad, vo veciach preneseného výkonu štátnej správy Úrad vlády, Ministerstvo financií SR, správne súdnictvo vo veciach dodržiavania zákonnosti právnych aktov a audítori.</a:t>
            </a:r>
          </a:p>
          <a:p>
            <a:pPr algn="just">
              <a:buNone/>
            </a:pPr>
            <a:r>
              <a:rPr lang="sk-SK" sz="1800" dirty="0"/>
              <a:t>      Nemenej dôležitá je aj kontrola verejná – ktorú uplatňujú občania priamo vo vzťahu k územnej samospráve.</a:t>
            </a:r>
          </a:p>
          <a:p>
            <a:pPr algn="just">
              <a:buNone/>
            </a:pPr>
            <a:r>
              <a:rPr lang="sk-SK" sz="1800" dirty="0"/>
              <a:t>      </a:t>
            </a:r>
          </a:p>
          <a:p>
            <a:pPr algn="just">
              <a:buNone/>
            </a:pPr>
            <a:r>
              <a:rPr lang="sk-SK" sz="1800" dirty="0"/>
              <a:t>      Jednou z možností ako sa obyvatelia obce môžu zapojiť aktívne do fungovania svojej obce, je vysloviť nespokojnosť s konaním starostu, a to tak, že ho odvolajú v miestnom referende. </a:t>
            </a:r>
            <a:r>
              <a:rPr lang="sk-SK" sz="1800" b="1" dirty="0"/>
              <a:t>Konanie miestneho referenda</a:t>
            </a:r>
            <a:r>
              <a:rPr lang="sk-SK" sz="1800" dirty="0"/>
              <a:t> môžu obyvatelia podnietiť zorganizovaním petície. </a:t>
            </a:r>
          </a:p>
          <a:p>
            <a:endParaRPr lang="sk-SK" sz="1800" dirty="0"/>
          </a:p>
          <a:p>
            <a:pPr>
              <a:buNone/>
            </a:pPr>
            <a:endParaRPr lang="sk-SK" sz="1800" dirty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Záver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  <a:p>
            <a:pPr algn="just"/>
            <a:r>
              <a:rPr lang="sk-SK" sz="1800" dirty="0"/>
              <a:t> Ak existuje podozrenie, že starosta alebo poslanci nakladajú s majetkom obce nehospodárne, </a:t>
            </a:r>
            <a:r>
              <a:rPr lang="sk-SK" sz="1800" dirty="0" err="1"/>
              <a:t>môžte</a:t>
            </a:r>
            <a:r>
              <a:rPr lang="sk-SK" sz="1800" dirty="0"/>
              <a:t> sa obrátiť so sťažnosťou  na hlavného kontrolóra obce. Ak by kontrolór nechcel spolupracovať, čo sa stáva bežne, je možné podať podnet aj na Najvyšší kontrolný úrad SR  prostredníctvom ich formulára. </a:t>
            </a:r>
          </a:p>
          <a:p>
            <a:endParaRPr lang="sk-SK" sz="1800" dirty="0"/>
          </a:p>
          <a:p>
            <a:pPr>
              <a:buNone/>
            </a:pPr>
            <a:endParaRPr lang="sk-SK" sz="1800" dirty="0"/>
          </a:p>
          <a:p>
            <a:pPr>
              <a:buNone/>
            </a:pPr>
            <a:r>
              <a:rPr lang="sk-SK" sz="1800" dirty="0"/>
              <a:t>      Na koniec prezentácie som pre Vás pripravil krátky prieskum, ktorý môžete vyplniť.</a:t>
            </a:r>
          </a:p>
          <a:p>
            <a:pPr>
              <a:buNone/>
            </a:pPr>
            <a:endParaRPr lang="sk-SK" sz="1800" dirty="0"/>
          </a:p>
          <a:p>
            <a:pPr>
              <a:buNone/>
            </a:pPr>
            <a:endParaRPr lang="sk-SK" sz="1800" dirty="0"/>
          </a:p>
          <a:p>
            <a:r>
              <a:rPr lang="sk-SK" sz="1800" dirty="0"/>
              <a:t>V Kokave nad/Rimavicou    14. 08. 2021</a:t>
            </a:r>
          </a:p>
          <a:p>
            <a:endParaRPr lang="sk-SK" sz="1800" dirty="0"/>
          </a:p>
          <a:p>
            <a:r>
              <a:rPr lang="sk-SK" sz="1800" dirty="0"/>
              <a:t>Mgr. Tibor Horváth, expert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k-SK" dirty="0"/>
            </a:br>
            <a:r>
              <a:rPr lang="sk-SK" dirty="0"/>
              <a:t>Vzdelávanie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sk-SK" dirty="0"/>
          </a:p>
          <a:p>
            <a:endParaRPr lang="sk-SK" dirty="0"/>
          </a:p>
          <a:p>
            <a:r>
              <a:rPr lang="sk-SK" dirty="0"/>
              <a:t>Rozlišujeme 3 typy vzdelávania: </a:t>
            </a:r>
          </a:p>
          <a:p>
            <a:pPr lvl="0"/>
            <a:r>
              <a:rPr lang="sk-SK" dirty="0"/>
              <a:t>Formálne vzdelávanie – je organizované, má vopred stanovenú štruktúru a uskutočňuje sa vo vzdelávacích inštitúciách. Po úspešnom absolvovaní formálneho vzdelávania sa nadobudne oficiálne uznávané doklady a kvalifikáciu. </a:t>
            </a:r>
          </a:p>
          <a:p>
            <a:pPr lvl="0"/>
            <a:r>
              <a:rPr lang="sk-SK" dirty="0"/>
              <a:t>Neformálne vzdelávanie – nie je organizované, uskutočňuje sa prostredníctvom občianskych združení a organizácií, alebo aj organizáciami, ktoré majú snahu rozšíriť systém formálneho vzdelávania ako hudobné krúžky, športové alebo výtvarné. Po absolvovaní neformálneho vzdelávania študent prevažne nenadobudne oficiálne doklady. </a:t>
            </a:r>
          </a:p>
          <a:p>
            <a:pPr lvl="0"/>
            <a:r>
              <a:rPr lang="sk-SK" dirty="0" err="1"/>
              <a:t>Informálne</a:t>
            </a:r>
            <a:r>
              <a:rPr lang="sk-SK" dirty="0"/>
              <a:t> vzdelávanie – predstavuje typ vzdelávania, pri ktorom nedochádza k úmyselnému nadobudnutiu vedomostí a znalostí. Často krát si ho vzdelávajúci nemusí ani uvedomiť. Je súčasťou každodenného života človeka.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k-SK" b="1" dirty="0"/>
            </a:br>
            <a:r>
              <a:rPr lang="sk-SK" b="1" dirty="0"/>
              <a:t>Vzdelávanie Rómov  ako  nástroj  dosiahnutia cieľov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endParaRPr lang="sk-SK" dirty="0"/>
          </a:p>
          <a:p>
            <a:r>
              <a:rPr lang="sk-SK" dirty="0"/>
              <a:t>Rómske etnikum je najpočetnejšou menšinou takmer v každom európskom štáte a  problematika vzdelávania je ovplyvnená mnohými faktormi.</a:t>
            </a:r>
          </a:p>
          <a:p>
            <a:pPr fontAlgn="base">
              <a:buNone/>
            </a:pPr>
            <a:r>
              <a:rPr lang="sk-SK" dirty="0"/>
              <a:t> </a:t>
            </a:r>
          </a:p>
          <a:p>
            <a:pPr algn="just" fontAlgn="base"/>
            <a:r>
              <a:rPr lang="sk-SK" dirty="0"/>
              <a:t>V súčasnosti už vieme,  že nedostatočná úroveň vzdelania sa  najvýraznejšie podpisuje pod celkový sociálno-ekonomický status Rómov. Mnohí, dnes už dospelí Rómovia nedosiahli ani základné vzdelanie, čím sa vytvorila situácia, že neboli schopní riešiť si svoje problémy v zmysle uplatňovania si svojich práv, plnenia povinností, riešenia nezamestnanosti, bývania, </a:t>
            </a:r>
            <a:r>
              <a:rPr lang="sk-SK" sz="2900" dirty="0"/>
              <a:t>zdravotnej</a:t>
            </a:r>
            <a:r>
              <a:rPr lang="sk-SK" dirty="0"/>
              <a:t> starostlivosti a hygieny, spoločenského postavenia a i. </a:t>
            </a:r>
            <a:r>
              <a:rPr lang="sk-SK" dirty="0" err="1"/>
              <a:t>Môžme</a:t>
            </a:r>
            <a:r>
              <a:rPr lang="sk-SK" dirty="0"/>
              <a:t> povedať, že  to,  čo „škola a spoločnosť do Rómov investuje“, sa neodráža  v jej výsledkoch práce a najväčším problémom Rómov je ich nevzdelanosť.</a:t>
            </a:r>
          </a:p>
          <a:p>
            <a:pPr algn="just">
              <a:buNone/>
            </a:pPr>
            <a:r>
              <a:rPr lang="sk-SK" dirty="0"/>
              <a:t>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sk-SK" dirty="0"/>
              <a:t>Je vzdelávanie dôležité 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sk-SK" sz="1800" dirty="0"/>
          </a:p>
          <a:p>
            <a:pPr algn="just"/>
            <a:endParaRPr lang="sk-SK" sz="1800" dirty="0"/>
          </a:p>
          <a:p>
            <a:pPr algn="just"/>
            <a:endParaRPr lang="sk-SK" sz="1800" dirty="0"/>
          </a:p>
          <a:p>
            <a:pPr algn="just"/>
            <a:r>
              <a:rPr lang="sk-SK" sz="1800" dirty="0"/>
              <a:t>Dnes stále vnímame prežitky diskriminačných tendencií a intolerancie voči Rómom, ktoré sa často prejavujú útokmi členov rôznych skupín. Časť majoritnej spoločnosti sa k problematike rómskeho etnika tiež nespráva ukážkovo. Pretrváva medzi nimi naďalej nedôvera a predsudky.</a:t>
            </a:r>
          </a:p>
          <a:p>
            <a:pPr algn="just"/>
            <a:r>
              <a:rPr lang="sk-SK" sz="1800" dirty="0"/>
              <a:t>Práve vzdelávanie sa považuje za kľúčový faktor integrácie Rómov do majoritnej spoločnosti. Veľmi nízka úroveň vzdelania, ktorú rómski študenti dosahujú vedie k veľkej miere ich neuplatneniu na trhu práce. Z toho dôvodu sú odkázaní na sociálne dávky, ktoré bývajú často rozporom medzi majoritou a Rómami.</a:t>
            </a:r>
          </a:p>
          <a:p>
            <a:endParaRPr lang="sk-SK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Vzdelávanie  a integrácia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k-SK" sz="1800" dirty="0"/>
          </a:p>
          <a:p>
            <a:endParaRPr lang="sk-SK" sz="1800" dirty="0"/>
          </a:p>
          <a:p>
            <a:r>
              <a:rPr lang="sk-SK" sz="1800" dirty="0"/>
              <a:t>Dnes stále vnímame prežitky diskriminačných tendencií a intolerancie voči Rómom, ktoré sa často prejavujú útokmi členov rôznych skupín. Časť majoritnej spoločnosti sa k problematike rómskeho etnika tiež nespráva ukážkovo. Pretrváva medzi nimi naďalej nedôvera a predsudky.</a:t>
            </a:r>
          </a:p>
          <a:p>
            <a:pPr algn="just"/>
            <a:r>
              <a:rPr lang="sk-SK" sz="2100" dirty="0"/>
              <a:t>Práve vzdelávanie sa považuje </a:t>
            </a:r>
            <a:r>
              <a:rPr lang="sk-SK" sz="1800" dirty="0"/>
              <a:t>za kľúčový faktor integrácie Rómov do majoritnej spoločnosti. Veľmi nízka úroveň vzdelania, ktorú rómski študenti dosahujú vedie k veľkej miere ich neuplatneniu na trhu práce. Z toho dôvodu sú odkázaní na sociálne dávky, ktoré bývajú často rozporom medzi majoritou a Rómami.</a:t>
            </a:r>
          </a:p>
          <a:p>
            <a:endParaRPr lang="sk-SK" sz="2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dirty="0"/>
              <a:t>Právne a ekonomické minimum obecného poslanca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/>
            <a:endParaRPr lang="sk-SK" b="1" dirty="0"/>
          </a:p>
          <a:p>
            <a:pPr>
              <a:buNone/>
            </a:pPr>
            <a:endParaRPr lang="sk-SK" dirty="0"/>
          </a:p>
          <a:p>
            <a:pPr algn="just">
              <a:buNone/>
            </a:pPr>
            <a:r>
              <a:rPr lang="sk-SK" sz="7200" dirty="0"/>
              <a:t>      Obecné zastupiteľstvo je zastupiteľský zbor zložený z poslancov, ktorí sú zvolení v priamych voľbách obyvateľmi obce. Funkčné obdobie obecného zastupiteľstva sa končí zložením sľubu poslancov novozvoleného obecného zastupiteľstva na 4 roky. Počet poslancov obecného zastupiteľstva na celé volebné obdobie určí obecné zastupiteľstvo podľa počtu obyvateľov obce pred voľbami. </a:t>
            </a:r>
          </a:p>
          <a:p>
            <a:pPr algn="just"/>
            <a:endParaRPr lang="sk-SK" sz="7200" dirty="0"/>
          </a:p>
          <a:p>
            <a:pPr algn="just"/>
            <a:endParaRPr lang="sk-SK" sz="7200" dirty="0"/>
          </a:p>
          <a:p>
            <a:pPr algn="just"/>
            <a:endParaRPr lang="sk-SK" sz="7200" dirty="0"/>
          </a:p>
          <a:p>
            <a:pPr algn="just"/>
            <a:endParaRPr lang="sk-SK" sz="7200" dirty="0"/>
          </a:p>
          <a:p>
            <a:pPr algn="just">
              <a:buNone/>
            </a:pPr>
            <a:r>
              <a:rPr lang="sk-SK" sz="7200" dirty="0"/>
              <a:t>      Obecnému zastupiteľstvu je podľa §11 ods. 4 zák. 369/1990 Zb. O obecnom zriadení vyhradené rozhodovať o najdôležitejších záležitostiach a riešiť základné otázky života obce. Svoju činnosť uskutočňuje v spojení s občanmi a pod ich kontrolou (zásada verejnosti).</a:t>
            </a:r>
            <a:endParaRPr lang="sk-SK" sz="7200" b="1" dirty="0"/>
          </a:p>
          <a:p>
            <a:endParaRPr lang="sk-SK" sz="7200" b="1" dirty="0"/>
          </a:p>
          <a:p>
            <a:endParaRPr lang="sk-SK" sz="7200" b="1" dirty="0"/>
          </a:p>
          <a:p>
            <a:endParaRPr lang="sk-SK" b="1" dirty="0"/>
          </a:p>
          <a:p>
            <a:endParaRPr lang="sk-SK" b="1" dirty="0"/>
          </a:p>
          <a:p>
            <a:endParaRPr lang="sk-SK" b="1" dirty="0"/>
          </a:p>
          <a:p>
            <a:endParaRPr lang="sk-SK" b="1" dirty="0"/>
          </a:p>
          <a:p>
            <a:endParaRPr lang="sk-SK" b="1" dirty="0"/>
          </a:p>
          <a:p>
            <a:endParaRPr lang="sk-SK" b="1" dirty="0"/>
          </a:p>
          <a:p>
            <a:endParaRPr lang="sk-SK" b="1" dirty="0"/>
          </a:p>
          <a:p>
            <a:endParaRPr lang="sk-SK" b="1" dirty="0"/>
          </a:p>
          <a:p>
            <a:endParaRPr lang="sk-SK" b="1" dirty="0"/>
          </a:p>
          <a:p>
            <a:endParaRPr lang="sk-SK" b="1" dirty="0"/>
          </a:p>
          <a:p>
            <a:endParaRPr lang="sk-SK" b="1" dirty="0"/>
          </a:p>
          <a:p>
            <a:endParaRPr lang="sk-SK" b="1" dirty="0"/>
          </a:p>
          <a:p>
            <a:endParaRPr lang="sk-SK" dirty="0"/>
          </a:p>
          <a:p>
            <a:r>
              <a:rPr lang="sk-SK" b="1" dirty="0"/>
              <a:t> </a:t>
            </a:r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Ako sa stať obecným poslancom</a:t>
            </a:r>
          </a:p>
          <a:p>
            <a:pPr lvl="0"/>
            <a:r>
              <a:rPr lang="sk-SK" dirty="0"/>
              <a:t>Mať viac ako 18 rokov</a:t>
            </a:r>
          </a:p>
          <a:p>
            <a:pPr lvl="0"/>
            <a:r>
              <a:rPr lang="sk-SK" dirty="0"/>
              <a:t>Nebyť odsúdený</a:t>
            </a:r>
          </a:p>
          <a:p>
            <a:pPr lvl="0"/>
            <a:r>
              <a:rPr lang="sk-SK" dirty="0"/>
              <a:t>Je potrebné kandidovať</a:t>
            </a:r>
          </a:p>
          <a:p>
            <a:pPr lvl="0"/>
            <a:r>
              <a:rPr lang="sk-SK" dirty="0"/>
              <a:t>Získať dostatok hlasov, teda byť zvolený do obecného zastupiteľstva</a:t>
            </a:r>
          </a:p>
          <a:p>
            <a:r>
              <a:rPr lang="sk-SK" dirty="0"/>
              <a:t>Po zvolení do obecného zastupiteľstva sa poslanec podieľa na rozhodovaní o hospodárení obce, obhajuje záujmy obce a jej obyvateľov. Zúčastňuje sa na zasadnutí obecného zastupiteľstva, kde má možnosť predkladať návrhy na zlepšenie situácie v obci. O svojej činnosti môže informovať voličov. </a:t>
            </a:r>
          </a:p>
          <a:p>
            <a:r>
              <a:rPr lang="sk-SK" b="1" dirty="0"/>
              <a:t> </a:t>
            </a:r>
            <a:endParaRPr lang="sk-SK" dirty="0"/>
          </a:p>
          <a:p>
            <a:r>
              <a:rPr lang="sk-SK" b="1" dirty="0"/>
              <a:t> </a:t>
            </a:r>
            <a:endParaRPr lang="sk-SK" dirty="0"/>
          </a:p>
          <a:p>
            <a:r>
              <a:rPr lang="sk-SK" b="1" dirty="0"/>
              <a:t>2.1. Obecné zastupiteľstvo rozhoduje</a:t>
            </a:r>
            <a:endParaRPr lang="sk-SK" dirty="0"/>
          </a:p>
          <a:p>
            <a:r>
              <a:rPr lang="sk-SK" dirty="0"/>
              <a:t> o základných otázkach života obce, najmä je mu vyhradené</a:t>
            </a:r>
          </a:p>
          <a:p>
            <a:r>
              <a:rPr lang="sk-SK" dirty="0"/>
              <a:t>a) v majetkových veciach: </a:t>
            </a:r>
          </a:p>
          <a:p>
            <a:r>
              <a:rPr lang="sk-SK" dirty="0"/>
              <a:t>- určovať zásady hospodárenia a nakladania s majetkom obce a s majetkom štátu, ktorý užíva, - schvaľovať najdôležitejšie úkony týkajúce sa tohto majetku, - kontrolovať hospodárenie s ním; </a:t>
            </a:r>
          </a:p>
          <a:p>
            <a:r>
              <a:rPr lang="sk-SK" dirty="0"/>
              <a:t>b) vo veci financovania obce: </a:t>
            </a:r>
          </a:p>
          <a:p>
            <a:r>
              <a:rPr lang="sk-SK" dirty="0"/>
              <a:t>- schvaľovať rozpočet obce a jeho zmeny,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k-SK" sz="3600" dirty="0"/>
            </a:br>
            <a:br>
              <a:rPr lang="sk-SK" sz="3600" dirty="0"/>
            </a:br>
            <a:r>
              <a:rPr lang="sk-SK" sz="3600" dirty="0"/>
              <a:t>Ako sa stať obecným poslancom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k-SK" sz="1800" dirty="0"/>
          </a:p>
          <a:p>
            <a:pPr lvl="0"/>
            <a:r>
              <a:rPr lang="sk-SK" sz="1800" dirty="0"/>
              <a:t>Mať viac ako 18 rokov</a:t>
            </a:r>
          </a:p>
          <a:p>
            <a:pPr lvl="0"/>
            <a:r>
              <a:rPr lang="sk-SK" sz="1800" dirty="0"/>
              <a:t>Nebyť odsúdený</a:t>
            </a:r>
          </a:p>
          <a:p>
            <a:pPr lvl="0"/>
            <a:r>
              <a:rPr lang="sk-SK" sz="1800" dirty="0"/>
              <a:t>Je potrebné kandidovať</a:t>
            </a:r>
          </a:p>
          <a:p>
            <a:pPr lvl="0"/>
            <a:r>
              <a:rPr lang="sk-SK" sz="1800" dirty="0"/>
              <a:t>Získať dostatok hlasov, teda byť zvolený do obecného zastupiteľstva</a:t>
            </a:r>
          </a:p>
          <a:p>
            <a:r>
              <a:rPr lang="sk-SK" sz="1800" dirty="0"/>
              <a:t>Po zvolení do obecného zastupiteľstva sa poslanec podieľa na rozhodovaní o hospodárení obce, obhajuje záujmy obce a jej obyvateľov. Zúčastňuje sa na zasadnutí obecného zastupiteľstva, kde má možnosť predkladať návrhy na zlepšenie situácie v obci. O svojej činnosti môže informovať voličov. </a:t>
            </a:r>
          </a:p>
          <a:p>
            <a:endParaRPr lang="sk-SK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k-SK" sz="3100" b="1" dirty="0"/>
            </a:br>
            <a:br>
              <a:rPr lang="sk-SK" sz="3100" b="1" dirty="0"/>
            </a:br>
            <a:r>
              <a:rPr lang="sk-SK" sz="3100" b="1" dirty="0"/>
              <a:t>Obecné zastupiteľstvo rozhoduje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k-SK" dirty="0"/>
          </a:p>
          <a:p>
            <a:pPr>
              <a:buNone/>
            </a:pPr>
            <a:endParaRPr lang="sk-SK" sz="1800" dirty="0"/>
          </a:p>
          <a:p>
            <a:r>
              <a:rPr lang="sk-SK" sz="1800" dirty="0"/>
              <a:t> o základných otázkach života obce, najmä je mu vyhradené</a:t>
            </a:r>
          </a:p>
          <a:p>
            <a:r>
              <a:rPr lang="sk-SK" sz="1800" dirty="0"/>
              <a:t>a) v majetkových veciach: </a:t>
            </a:r>
          </a:p>
          <a:p>
            <a:pPr>
              <a:buNone/>
            </a:pPr>
            <a:r>
              <a:rPr lang="sk-SK" sz="1800" dirty="0"/>
              <a:t>       určovať zásady hospodárenia a nakladania s majetkom obce a s majetkom štátu, ktorý užíva, - schvaľovať najdôležitejšie úkony týkajúce sa tohto majetku, - kontrolovať hospodárenie s ním; </a:t>
            </a:r>
          </a:p>
          <a:p>
            <a:r>
              <a:rPr lang="sk-SK" sz="1800" dirty="0"/>
              <a:t>b) vo veci financovania obce: </a:t>
            </a:r>
          </a:p>
          <a:p>
            <a:r>
              <a:rPr lang="sk-SK" sz="1800" dirty="0"/>
              <a:t> schvaľovať rozpočet obce a jeho zmeny, v rozsahu určenom zastupiteľstvom môže zmeny rozpočtu vykonávať starosta,</a:t>
            </a:r>
          </a:p>
          <a:p>
            <a:r>
              <a:rPr lang="sk-SK" sz="1800" dirty="0"/>
              <a:t> schvaľovať záverečný účet obce, </a:t>
            </a:r>
          </a:p>
          <a:p>
            <a:endParaRPr lang="sk-SK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k-SK" sz="2700" b="1" dirty="0"/>
            </a:br>
            <a:br>
              <a:rPr lang="sk-SK" sz="2700" b="1" dirty="0"/>
            </a:br>
            <a:r>
              <a:rPr lang="sk-SK" sz="2700" b="1" dirty="0"/>
              <a:t>Čo spraviť v takom prípade, ak nie som poslanec a chcem navrhnúť zmenu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k-SK" sz="1800" dirty="0"/>
          </a:p>
          <a:p>
            <a:pPr>
              <a:buNone/>
            </a:pPr>
            <a:endParaRPr lang="sk-SK" sz="1800" dirty="0"/>
          </a:p>
          <a:p>
            <a:pPr>
              <a:buNone/>
            </a:pPr>
            <a:endParaRPr lang="sk-SK" sz="1800" dirty="0"/>
          </a:p>
          <a:p>
            <a:r>
              <a:rPr lang="sk-SK" sz="1800" dirty="0"/>
              <a:t>vytvorím skupinu, ktorá spoločne chce riešiť problém</a:t>
            </a:r>
          </a:p>
          <a:p>
            <a:r>
              <a:rPr lang="sk-SK" sz="1800" dirty="0"/>
              <a:t>prednesiem návrh v zastupiteľstve</a:t>
            </a:r>
          </a:p>
          <a:p>
            <a:r>
              <a:rPr lang="sk-SK" sz="1800" dirty="0"/>
              <a:t> hľadám sponzorov, spojím sa s MVO </a:t>
            </a:r>
          </a:p>
          <a:p>
            <a:r>
              <a:rPr lang="sk-SK" sz="1800" dirty="0"/>
              <a:t> dohodnem stretnutie so skupinou, ktorej sa problém dotýka / mamičky, mládež dôchodcovia../, ktorí môžu vyvíjať iniciatívu a stretnúť sa s poslancami a starostom obce.</a:t>
            </a:r>
          </a:p>
          <a:p>
            <a:endParaRPr lang="sk-SK" sz="1800" dirty="0"/>
          </a:p>
          <a:p>
            <a:endParaRPr lang="sk-SK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1221</Words>
  <Application>Microsoft Office PowerPoint</Application>
  <PresentationFormat>Prezentácia na obrazovke (4:3)</PresentationFormat>
  <Paragraphs>162</Paragraphs>
  <Slides>15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Motív Office</vt:lpstr>
      <vt:lpstr>Prezentácia programu PowerPoint</vt:lpstr>
      <vt:lpstr> Vzdelávanie </vt:lpstr>
      <vt:lpstr> Vzdelávanie Rómov  ako  nástroj  dosiahnutia cieľov </vt:lpstr>
      <vt:lpstr>Je vzdelávanie dôležité ?</vt:lpstr>
      <vt:lpstr>Vzdelávanie  a integrácia</vt:lpstr>
      <vt:lpstr>Právne a ekonomické minimum obecného poslanca</vt:lpstr>
      <vt:lpstr>  Ako sa stať obecným poslancom </vt:lpstr>
      <vt:lpstr>  Obecné zastupiteľstvo rozhoduje </vt:lpstr>
      <vt:lpstr>  Čo spraviť v takom prípade, ak nie som poslanec a chcem navrhnúť zmenu </vt:lpstr>
      <vt:lpstr> Možnosti kontrolnej činnosti na úrovni samosprávy </vt:lpstr>
      <vt:lpstr>Prezentácia programu PowerPoint</vt:lpstr>
      <vt:lpstr>Kontrolné orgány v samospráve</vt:lpstr>
      <vt:lpstr>Záver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nb</dc:creator>
  <cp:lastModifiedBy>Pavol Kalmár</cp:lastModifiedBy>
  <cp:revision>13</cp:revision>
  <dcterms:created xsi:type="dcterms:W3CDTF">2021-08-10T18:39:00Z</dcterms:created>
  <dcterms:modified xsi:type="dcterms:W3CDTF">2021-08-13T17:35:08Z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B3CB90F0A29149CEA2D1B0F2309D3165</vt:lpwstr>
  </property>
  <property fmtid="{D5CDD505-2E9C-101B-9397-08002B2CF9AE}" pid="3" name="KSOProductBuildVer">
    <vt:lpwstr>1033-11.2.0.10258</vt:lpwstr>
  </property>
</Properties>
</file>