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73" autoAdjust="0"/>
  </p:normalViewPr>
  <p:slideViewPr>
    <p:cSldViewPr>
      <p:cViewPr varScale="1">
        <p:scale>
          <a:sx n="63" d="100"/>
          <a:sy n="63" d="100"/>
        </p:scale>
        <p:origin x="159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A3270-63D3-4BC1-A419-1DFFF5AE0D2D}" type="datetimeFigureOut">
              <a:rPr lang="sk-SK" smtClean="0"/>
              <a:t>13. 8. 2021</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B2FB0F-001C-4AAB-8D40-A2778166A3A3}" type="slidenum">
              <a:rPr lang="sk-SK" smtClean="0"/>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685800" y="2130425"/>
            <a:ext cx="7772400" cy="1470025"/>
          </a:xfrm>
        </p:spPr>
        <p:txBody>
          <a:bodyPr/>
          <a:lstStyle/>
          <a:p>
            <a:r>
              <a:rPr lang="sk-SK"/>
              <a:t>Kliknite sem a upravte štýl predlohy nadpisov.</a:t>
            </a:r>
          </a:p>
        </p:txBody>
      </p:sp>
      <p:sp>
        <p:nvSpPr>
          <p:cNvPr id="3" name="Podnadpis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Kliknite sem a upravte štýl predlohy podnadpisov.</a:t>
            </a:r>
          </a:p>
        </p:txBody>
      </p:sp>
      <p:sp>
        <p:nvSpPr>
          <p:cNvPr id="4" name="Zástupný symbol dátumu 3"/>
          <p:cNvSpPr>
            <a:spLocks noGrp="1"/>
          </p:cNvSpPr>
          <p:nvPr>
            <p:ph type="dt" sz="half" idx="10"/>
          </p:nvPr>
        </p:nvSpPr>
        <p:spPr/>
        <p:txBody>
          <a:bodyPr/>
          <a:lstStyle/>
          <a:p>
            <a:fld id="{427E72AC-A0D5-4CAC-8344-0A139F0FD908}" type="datetimeFigureOut">
              <a:rPr lang="sk-SK" smtClean="0"/>
              <a:t>13. 8. 2021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sk-SK"/>
              <a:t>Kliknite sem a upravte štýl predlohy nadpisov.</a:t>
            </a:r>
          </a:p>
        </p:txBody>
      </p:sp>
      <p:sp>
        <p:nvSpPr>
          <p:cNvPr id="3" name="Zástupný symbol zvislého textu 2"/>
          <p:cNvSpPr>
            <a:spLocks noGrp="1"/>
          </p:cNvSpPr>
          <p:nvPr>
            <p:ph type="body" orient="vert" idx="1" hasCustomPrompt="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427E72AC-A0D5-4CAC-8344-0A139F0FD908}" type="datetimeFigureOut">
              <a:rPr lang="sk-SK" smtClean="0"/>
              <a:t>13. 8. 2021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hasCustomPrompt="1"/>
          </p:nvPr>
        </p:nvSpPr>
        <p:spPr>
          <a:xfrm>
            <a:off x="6629400" y="274638"/>
            <a:ext cx="2057400" cy="5851525"/>
          </a:xfrm>
        </p:spPr>
        <p:txBody>
          <a:bodyPr vert="eaVert"/>
          <a:lstStyle/>
          <a:p>
            <a:r>
              <a:rPr lang="sk-SK"/>
              <a:t>Kliknite sem a upravte štýl predlohy nadpisov.</a:t>
            </a:r>
          </a:p>
        </p:txBody>
      </p:sp>
      <p:sp>
        <p:nvSpPr>
          <p:cNvPr id="3" name="Zástupný symbol zvislého textu 2"/>
          <p:cNvSpPr>
            <a:spLocks noGrp="1"/>
          </p:cNvSpPr>
          <p:nvPr>
            <p:ph type="body" orient="vert" idx="1" hasCustomPrompt="1"/>
          </p:nvPr>
        </p:nvSpPr>
        <p:spPr>
          <a:xfrm>
            <a:off x="457200" y="274638"/>
            <a:ext cx="6019800" cy="5851525"/>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427E72AC-A0D5-4CAC-8344-0A139F0FD908}" type="datetimeFigureOut">
              <a:rPr lang="sk-SK" smtClean="0"/>
              <a:t>13. 8. 2021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sk-SK"/>
              <a:t>Kliknite sem a upravte štýl predlohy nadpisov.</a:t>
            </a:r>
          </a:p>
        </p:txBody>
      </p:sp>
      <p:sp>
        <p:nvSpPr>
          <p:cNvPr id="3" name="Zástupný symbol obsahu 2"/>
          <p:cNvSpPr>
            <a:spLocks noGrp="1"/>
          </p:cNvSpPr>
          <p:nvPr>
            <p:ph idx="1" hasCustomPrompt="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427E72AC-A0D5-4CAC-8344-0A139F0FD908}" type="datetimeFigureOut">
              <a:rPr lang="sk-SK" smtClean="0"/>
              <a:t>13. 8. 2021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2313" y="4406900"/>
            <a:ext cx="7772400" cy="1362075"/>
          </a:xfrm>
        </p:spPr>
        <p:txBody>
          <a:bodyPr anchor="t"/>
          <a:lstStyle>
            <a:lvl1pPr algn="l">
              <a:defRPr sz="4000" b="1" cap="all"/>
            </a:lvl1pPr>
          </a:lstStyle>
          <a:p>
            <a:r>
              <a:rPr lang="sk-SK"/>
              <a:t>Kliknite sem a upravte štýl predlohy nadpisov.</a:t>
            </a:r>
          </a:p>
        </p:txBody>
      </p:sp>
      <p:sp>
        <p:nvSpPr>
          <p:cNvPr id="3" name="Zástupný symbol textu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Zástupný symbol dátumu 3"/>
          <p:cNvSpPr>
            <a:spLocks noGrp="1"/>
          </p:cNvSpPr>
          <p:nvPr>
            <p:ph type="dt" sz="half" idx="10"/>
          </p:nvPr>
        </p:nvSpPr>
        <p:spPr/>
        <p:txBody>
          <a:bodyPr/>
          <a:lstStyle/>
          <a:p>
            <a:fld id="{427E72AC-A0D5-4CAC-8344-0A139F0FD908}" type="datetimeFigureOut">
              <a:rPr lang="sk-SK" smtClean="0"/>
              <a:t>13. 8. 2021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sk-SK"/>
              <a:t>Kliknite sem a upravte štýl predlohy nadpisov.</a:t>
            </a:r>
          </a:p>
        </p:txBody>
      </p:sp>
      <p:sp>
        <p:nvSpPr>
          <p:cNvPr id="3" name="Zástupný symbol obsah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obsah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dátumu 4"/>
          <p:cNvSpPr>
            <a:spLocks noGrp="1"/>
          </p:cNvSpPr>
          <p:nvPr>
            <p:ph type="dt" sz="half" idx="10"/>
          </p:nvPr>
        </p:nvSpPr>
        <p:spPr/>
        <p:txBody>
          <a:bodyPr/>
          <a:lstStyle/>
          <a:p>
            <a:fld id="{427E72AC-A0D5-4CAC-8344-0A139F0FD908}" type="datetimeFigureOut">
              <a:rPr lang="sk-SK" smtClean="0"/>
              <a:t>13. 8. 2021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lvl1pPr>
              <a:defRPr/>
            </a:lvl1pPr>
          </a:lstStyle>
          <a:p>
            <a:r>
              <a:rPr lang="sk-SK"/>
              <a:t>Kliknite sem a upravte štýl predlohy nadpisov.</a:t>
            </a:r>
          </a:p>
        </p:txBody>
      </p:sp>
      <p:sp>
        <p:nvSpPr>
          <p:cNvPr id="3" name="Zástupný symbol textu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symbol obsah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textu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symbol obsah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symbol dátumu 6"/>
          <p:cNvSpPr>
            <a:spLocks noGrp="1"/>
          </p:cNvSpPr>
          <p:nvPr>
            <p:ph type="dt" sz="half" idx="10"/>
          </p:nvPr>
        </p:nvSpPr>
        <p:spPr/>
        <p:txBody>
          <a:bodyPr/>
          <a:lstStyle/>
          <a:p>
            <a:fld id="{427E72AC-A0D5-4CAC-8344-0A139F0FD908}" type="datetimeFigureOut">
              <a:rPr lang="sk-SK" smtClean="0"/>
              <a:t>13. 8. 2021</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sk-SK"/>
              <a:t>Kliknite sem a upravte štýl predlohy nadpisov.</a:t>
            </a:r>
          </a:p>
        </p:txBody>
      </p:sp>
      <p:sp>
        <p:nvSpPr>
          <p:cNvPr id="3" name="Zástupný symbol dátumu 2"/>
          <p:cNvSpPr>
            <a:spLocks noGrp="1"/>
          </p:cNvSpPr>
          <p:nvPr>
            <p:ph type="dt" sz="half" idx="10"/>
          </p:nvPr>
        </p:nvSpPr>
        <p:spPr/>
        <p:txBody>
          <a:bodyPr/>
          <a:lstStyle/>
          <a:p>
            <a:fld id="{427E72AC-A0D5-4CAC-8344-0A139F0FD908}" type="datetimeFigureOut">
              <a:rPr lang="sk-SK" smtClean="0"/>
              <a:t>13. 8. 2021</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427E72AC-A0D5-4CAC-8344-0A139F0FD908}" type="datetimeFigureOut">
              <a:rPr lang="sk-SK" smtClean="0"/>
              <a:t>13. 8. 2021</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457200" y="273050"/>
            <a:ext cx="3008313" cy="1162050"/>
          </a:xfrm>
        </p:spPr>
        <p:txBody>
          <a:bodyPr anchor="b"/>
          <a:lstStyle>
            <a:lvl1pPr algn="l">
              <a:defRPr sz="2000" b="1"/>
            </a:lvl1pPr>
          </a:lstStyle>
          <a:p>
            <a:r>
              <a:rPr lang="sk-SK"/>
              <a:t>Kliknite sem a upravte štýl predlohy nadpisov.</a:t>
            </a:r>
          </a:p>
        </p:txBody>
      </p:sp>
      <p:sp>
        <p:nvSpPr>
          <p:cNvPr id="3" name="Zástupný symbol obsah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textu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p>
            <a:fld id="{427E72AC-A0D5-4CAC-8344-0A139F0FD908}" type="datetimeFigureOut">
              <a:rPr lang="sk-SK" smtClean="0"/>
              <a:t>13. 8. 2021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792288" y="4800600"/>
            <a:ext cx="5486400" cy="566738"/>
          </a:xfrm>
        </p:spPr>
        <p:txBody>
          <a:bodyPr anchor="b"/>
          <a:lstStyle>
            <a:lvl1pPr algn="l">
              <a:defRPr sz="2000" b="1"/>
            </a:lvl1pPr>
          </a:lstStyle>
          <a:p>
            <a:r>
              <a:rPr lang="sk-SK"/>
              <a:t>Kliknite sem a upravte štýl predlohy nadpisov.</a:t>
            </a:r>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p>
            <a:fld id="{427E72AC-A0D5-4CAC-8344-0A139F0FD908}" type="datetimeFigureOut">
              <a:rPr lang="sk-SK" smtClean="0"/>
              <a:t>13. 8. 2021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BB948E0D-9BD0-40A7-B08C-87C0D18B65C8}" type="slidenum">
              <a:rPr lang="sk-SK" smtClean="0"/>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a:t>Kliknite sem a upravte štýl predlohy nadpisov.</a:t>
            </a:r>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7E72AC-A0D5-4CAC-8344-0A139F0FD908}" type="datetimeFigureOut">
              <a:rPr lang="sk-SK" smtClean="0"/>
              <a:t>13. 8. 2021</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948E0D-9BD0-40A7-B08C-87C0D18B65C8}" type="slidenum">
              <a:rPr lang="sk-SK" smtClean="0"/>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k.wikipedia.org/wiki/Pr%C3%A1vna_subjektivit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k.wikipedia.org/wiki/Slovensko" TargetMode="External"/><Relationship Id="rId2" Type="http://schemas.openxmlformats.org/officeDocument/2006/relationships/hyperlink" Target="https://sk.wikipedia.org/wiki/Ob%C4%8Dianska_spolo%C4%8Dnos%C5%A5_(modern%C3%BD_v%C3%BDznam)" TargetMode="External"/><Relationship Id="rId1" Type="http://schemas.openxmlformats.org/officeDocument/2006/relationships/slideLayout" Target="../slideLayouts/slideLayout2.xml"/><Relationship Id="rId6" Type="http://schemas.openxmlformats.org/officeDocument/2006/relationships/hyperlink" Target="https://sk.wikipedia.org/wiki/Neziskov%C3%A1_organiz%C3%A1cia" TargetMode="External"/><Relationship Id="rId5" Type="http://schemas.openxmlformats.org/officeDocument/2006/relationships/hyperlink" Target="https://sk.wikipedia.org/wiki/Nad%C3%A1cia" TargetMode="External"/><Relationship Id="rId4" Type="http://schemas.openxmlformats.org/officeDocument/2006/relationships/hyperlink" Target="https://sk.wikipedia.org/wiki/Ob%C4%8Dianske_zdru%C5%BEeni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815290" cy="1727203"/>
          </a:xfrm>
        </p:spPr>
        <p:txBody>
          <a:bodyPr>
            <a:normAutofit fontScale="90000"/>
          </a:bodyPr>
          <a:lstStyle/>
          <a:p>
            <a:br>
              <a:rPr lang="sk-SK" dirty="0"/>
            </a:br>
            <a:br>
              <a:rPr lang="sk-SK" dirty="0"/>
            </a:br>
            <a:r>
              <a:rPr lang="sk-SK" sz="1800" b="1" dirty="0">
                <a:solidFill>
                  <a:schemeClr val="tx1"/>
                </a:solidFill>
              </a:rPr>
              <a:t>Číslo zmluvy Z314011Q481</a:t>
            </a:r>
            <a:br>
              <a:rPr lang="sk-SK" sz="1800" b="1" dirty="0">
                <a:solidFill>
                  <a:schemeClr val="tx1"/>
                </a:solidFill>
              </a:rPr>
            </a:br>
            <a:r>
              <a:rPr lang="sk-SK" sz="1800" b="1" dirty="0">
                <a:solidFill>
                  <a:schemeClr val="tx1"/>
                </a:solidFill>
              </a:rPr>
              <a:t>Kód projektu:   314011Q481</a:t>
            </a:r>
            <a:br>
              <a:rPr lang="sk-SK" sz="1800" b="1" dirty="0">
                <a:solidFill>
                  <a:schemeClr val="tx1"/>
                </a:solidFill>
              </a:rPr>
            </a:br>
            <a:endParaRPr lang="sk-SK" sz="1800" dirty="0"/>
          </a:p>
        </p:txBody>
      </p:sp>
      <p:sp>
        <p:nvSpPr>
          <p:cNvPr id="3" name="Podnadpis 2"/>
          <p:cNvSpPr>
            <a:spLocks noGrp="1"/>
          </p:cNvSpPr>
          <p:nvPr>
            <p:ph type="subTitle" idx="1"/>
          </p:nvPr>
        </p:nvSpPr>
        <p:spPr/>
        <p:txBody>
          <a:bodyPr>
            <a:normAutofit fontScale="25000" lnSpcReduction="20000"/>
          </a:bodyPr>
          <a:lstStyle/>
          <a:p>
            <a:endParaRPr lang="sk-SK" b="1" dirty="0">
              <a:solidFill>
                <a:schemeClr val="tx1"/>
              </a:solidFill>
            </a:endParaRPr>
          </a:p>
          <a:p>
            <a:r>
              <a:rPr lang="sk-SK" sz="6400" b="1" dirty="0">
                <a:solidFill>
                  <a:schemeClr val="tx1"/>
                </a:solidFill>
              </a:rPr>
              <a:t>Názov projektu:  </a:t>
            </a:r>
          </a:p>
          <a:p>
            <a:r>
              <a:rPr lang="sk-SK" sz="6400" b="1" dirty="0">
                <a:solidFill>
                  <a:schemeClr val="tx1"/>
                </a:solidFill>
              </a:rPr>
              <a:t> </a:t>
            </a:r>
          </a:p>
          <a:p>
            <a:r>
              <a:rPr lang="sk-SK" sz="6400" b="1" dirty="0">
                <a:solidFill>
                  <a:schemeClr val="tx1"/>
                </a:solidFill>
              </a:rPr>
              <a:t>Podpora sieťovania rómskych občianskych aktivistov</a:t>
            </a:r>
          </a:p>
          <a:p>
            <a:r>
              <a:rPr lang="sk-SK" sz="6400" b="1" dirty="0">
                <a:solidFill>
                  <a:schemeClr val="tx1"/>
                </a:solidFill>
              </a:rPr>
              <a:t> v rámci lokálnych komunít regiónu </a:t>
            </a:r>
          </a:p>
          <a:p>
            <a:r>
              <a:rPr lang="sk-SK" sz="6400" b="1" dirty="0">
                <a:solidFill>
                  <a:schemeClr val="tx1"/>
                </a:solidFill>
              </a:rPr>
              <a:t> </a:t>
            </a:r>
            <a:r>
              <a:rPr lang="sk-SK" sz="6400" b="1" dirty="0" err="1">
                <a:solidFill>
                  <a:schemeClr val="tx1"/>
                </a:solidFill>
              </a:rPr>
              <a:t>Gemer-Malohont</a:t>
            </a:r>
            <a:r>
              <a:rPr lang="sk-SK" sz="6400" b="1" dirty="0">
                <a:solidFill>
                  <a:schemeClr val="tx1"/>
                </a:solidFill>
              </a:rPr>
              <a:t> Novohrad</a:t>
            </a:r>
          </a:p>
          <a:p>
            <a:endParaRPr lang="sk-SK" sz="5600" b="1" dirty="0">
              <a:solidFill>
                <a:schemeClr val="tx1"/>
              </a:solidFill>
            </a:endParaRPr>
          </a:p>
          <a:p>
            <a:r>
              <a:rPr lang="sk-SK" sz="5600" b="1" dirty="0">
                <a:solidFill>
                  <a:schemeClr val="tx1"/>
                </a:solidFill>
              </a:rPr>
              <a:t>1.1 Skvalitnené systémy a optimalizované procesy verejnej správy</a:t>
            </a:r>
          </a:p>
          <a:p>
            <a:r>
              <a:rPr lang="sk-SK" sz="5600" b="1" dirty="0">
                <a:solidFill>
                  <a:schemeClr val="tx1"/>
                </a:solidFill>
              </a:rPr>
              <a:t> Prijímateľ: </a:t>
            </a:r>
            <a:r>
              <a:rPr lang="sk-SK" sz="5600" b="1" dirty="0" err="1">
                <a:solidFill>
                  <a:schemeClr val="tx1"/>
                </a:solidFill>
              </a:rPr>
              <a:t>Kultúrno</a:t>
            </a:r>
            <a:r>
              <a:rPr lang="sk-SK" sz="5600" b="1" dirty="0">
                <a:solidFill>
                  <a:schemeClr val="tx1"/>
                </a:solidFill>
              </a:rPr>
              <a:t> – výchovné občianska združenie </a:t>
            </a:r>
            <a:r>
              <a:rPr lang="sk-SK" sz="5600" b="1" dirty="0" err="1">
                <a:solidFill>
                  <a:schemeClr val="tx1"/>
                </a:solidFill>
              </a:rPr>
              <a:t>Láčhodrom</a:t>
            </a:r>
            <a:endParaRPr lang="sk-SK" sz="5600" b="1" dirty="0">
              <a:solidFill>
                <a:schemeClr val="tx1"/>
              </a:solidFill>
            </a:endParaRPr>
          </a:p>
          <a:p>
            <a:r>
              <a:rPr lang="sk-SK" sz="5600" b="1" dirty="0">
                <a:solidFill>
                  <a:schemeClr val="tx1"/>
                </a:solidFill>
              </a:rPr>
              <a:t>Sídlo:  Huta 31, 985 05 Kokava nad Rimavicou / IČO : 37828711 </a:t>
            </a:r>
          </a:p>
          <a:p>
            <a:r>
              <a:rPr lang="sk-SK" sz="5600" dirty="0">
                <a:solidFill>
                  <a:schemeClr val="tx1"/>
                </a:solidFill>
              </a:rPr>
              <a:t> </a:t>
            </a:r>
          </a:p>
          <a:p>
            <a:endParaRPr lang="sk-SK" b="1" dirty="0">
              <a:solidFill>
                <a:schemeClr val="tx1"/>
              </a:solidFill>
            </a:endParaRPr>
          </a:p>
          <a:p>
            <a:endParaRPr lang="sk-SK" sz="4000" dirty="0"/>
          </a:p>
        </p:txBody>
      </p:sp>
      <p:pic>
        <p:nvPicPr>
          <p:cNvPr id="4" name="Obrázok 3" descr="Miestna samospráva bude vedieť reagovať na nové trendy, umožní to operačný  program Efektívna verejná správa, Ministerstvo vnútra SR - Miestna štátna  správ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1071538" y="2285992"/>
            <a:ext cx="2066925" cy="504190"/>
          </a:xfrm>
          <a:prstGeom prst="rect">
            <a:avLst/>
          </a:prstGeom>
          <a:noFill/>
          <a:ln>
            <a:noFill/>
          </a:ln>
        </p:spPr>
      </p:pic>
      <p:pic>
        <p:nvPicPr>
          <p:cNvPr id="5" name="Obrázok 4" descr="OP-EVS – Operačný program Efektívna verejná správ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4786314" y="2357430"/>
            <a:ext cx="1933575" cy="4857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MVO</a:t>
            </a:r>
          </a:p>
        </p:txBody>
      </p:sp>
      <p:sp>
        <p:nvSpPr>
          <p:cNvPr id="3" name="Zástupný symbol obsahu 2"/>
          <p:cNvSpPr>
            <a:spLocks noGrp="1"/>
          </p:cNvSpPr>
          <p:nvPr>
            <p:ph idx="1"/>
          </p:nvPr>
        </p:nvSpPr>
        <p:spPr/>
        <p:txBody>
          <a:bodyPr>
            <a:normAutofit fontScale="92500" lnSpcReduction="10000"/>
          </a:bodyPr>
          <a:lstStyle/>
          <a:p>
            <a:endParaRPr lang="sk-SK" dirty="0"/>
          </a:p>
          <a:p>
            <a:r>
              <a:rPr lang="sk-SK" b="1" dirty="0"/>
              <a:t> Rozpočet</a:t>
            </a:r>
            <a:endParaRPr lang="sk-SK" dirty="0"/>
          </a:p>
          <a:p>
            <a:pPr algn="just"/>
            <a:r>
              <a:rPr lang="sk-SK" sz="2100" dirty="0"/>
              <a:t>Rozpočet je neoddeliteľnou súčasťou projektu. Je dôležité vytvárať ho zodpovedne a snažiť sa zahrnúť všetky položky. Vo výzve na podávanie grantov sú stanovené pravidlá, ktoré ovplyvňujú tvorbu rozpočtu. Ide o určenie „zakázaných“ a „povolených“ položiek a maximálnej sumy, ktorú je možné požadovať z grantu. Veľmi často je stanovený percentuálny podiel výšky vlastných zdrojov. </a:t>
            </a:r>
          </a:p>
          <a:p>
            <a:pPr algn="just"/>
            <a:r>
              <a:rPr lang="sk-SK" sz="2100" dirty="0"/>
              <a:t>Tieto pravidlá je potrebné bezpodmienečne dodržať</a:t>
            </a:r>
            <a:r>
              <a:rPr lang="sk-SK" sz="2100" b="1" dirty="0"/>
              <a:t>,</a:t>
            </a:r>
            <a:r>
              <a:rPr lang="sk-SK" sz="2100" dirty="0"/>
              <a:t> inak by mohol byť projekt vyradený pre nesplnenie formálnych </a:t>
            </a:r>
            <a:r>
              <a:rPr lang="sk-SK" sz="1800" dirty="0"/>
              <a:t>kritérií. </a:t>
            </a:r>
          </a:p>
          <a:p>
            <a:pPr algn="just">
              <a:buNone/>
            </a:pPr>
            <a:r>
              <a:rPr lang="sk-SK" dirty="0"/>
              <a:t>     </a:t>
            </a:r>
            <a:r>
              <a:rPr lang="sk-SK" sz="2100" dirty="0"/>
              <a:t>Projekt realizujeme podľa jednotlivých fáz jeho realizácie – teda rozčleniť náklady na </a:t>
            </a:r>
            <a:r>
              <a:rPr lang="sk-SK" sz="2100" b="1" dirty="0"/>
              <a:t>prípravnú fázu, samotnú realizáciu a následné aktivity</a:t>
            </a:r>
            <a:r>
              <a:rPr lang="sk-SK" sz="2100" dirty="0"/>
              <a:t>. </a:t>
            </a:r>
          </a:p>
          <a:p>
            <a:pPr>
              <a:buNone/>
            </a:pPr>
            <a:r>
              <a:rPr lang="sk-SK" b="1" dirty="0"/>
              <a:t> </a:t>
            </a:r>
            <a:endParaRPr lang="sk-SK" dirty="0"/>
          </a:p>
          <a:p>
            <a:endParaRPr lang="sk-SK" dirty="0"/>
          </a:p>
          <a:p>
            <a:endParaRPr lang="sk-SK" dirty="0"/>
          </a:p>
          <a:p>
            <a:endParaRPr lang="sk-S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lgn="ctr" rtl="0">
              <a:spcBef>
                <a:spcPct val="0"/>
              </a:spcBef>
            </a:pPr>
            <a:r>
              <a:rPr lang="sk-SK" sz="2800" b="1" dirty="0" err="1"/>
              <a:t>Fundraising</a:t>
            </a:r>
            <a:br>
              <a:rPr lang="sk-SK" dirty="0"/>
            </a:br>
            <a:endParaRPr lang="sk-SK" dirty="0"/>
          </a:p>
        </p:txBody>
      </p:sp>
      <p:sp>
        <p:nvSpPr>
          <p:cNvPr id="3" name="Zástupný symbol obsahu 2"/>
          <p:cNvSpPr>
            <a:spLocks noGrp="1"/>
          </p:cNvSpPr>
          <p:nvPr>
            <p:ph idx="1"/>
          </p:nvPr>
        </p:nvSpPr>
        <p:spPr/>
        <p:txBody>
          <a:bodyPr>
            <a:normAutofit/>
          </a:bodyPr>
          <a:lstStyle/>
          <a:p>
            <a:pPr algn="just"/>
            <a:r>
              <a:rPr lang="sk-SK" sz="1800" dirty="0"/>
              <a:t>Profesionálna, cielená, a časovo premyslená aktivita zameraná na vyhľadávanie sponzorov a získavanie finančných prostriedkov.</a:t>
            </a:r>
          </a:p>
          <a:p>
            <a:pPr algn="just"/>
            <a:r>
              <a:rPr lang="sk-SK" sz="1800" dirty="0"/>
              <a:t>V súčasných podmienkach nám chýba väčšia podpora z fondov, ktoré by podporovali  hlavne menšie organizácie na miestnej úrovni</a:t>
            </a:r>
          </a:p>
          <a:p>
            <a:pPr algn="just"/>
            <a:r>
              <a:rPr lang="sk-SK" sz="1800" dirty="0"/>
              <a:t>Profesionálna, cielená, a časovo premyslená aktivita zameraná na vyhľadávanie sponzorov a získavanie finančných prostriedkov.</a:t>
            </a:r>
          </a:p>
          <a:p>
            <a:pPr algn="just"/>
            <a:endParaRPr lang="sk-SK" sz="1800" dirty="0"/>
          </a:p>
          <a:p>
            <a:pPr algn="just">
              <a:buNone/>
            </a:pPr>
            <a:endParaRPr lang="sk-SK" sz="1800" dirty="0"/>
          </a:p>
          <a:p>
            <a:pPr algn="just"/>
            <a:r>
              <a:rPr lang="sk-SK" sz="1800" dirty="0"/>
              <a:t>V súčasných podmienkach nám chýba väčšia podpora z fondov, ktoré by podporovali  hlavne menšie organizácie na miestnej úrovni.</a:t>
            </a:r>
          </a:p>
          <a:p>
            <a:pPr algn="just"/>
            <a:endParaRPr lang="sk-SK"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Sieťovanie MVO</a:t>
            </a:r>
          </a:p>
        </p:txBody>
      </p:sp>
      <p:sp>
        <p:nvSpPr>
          <p:cNvPr id="3" name="Zástupný symbol obsahu 2"/>
          <p:cNvSpPr>
            <a:spLocks noGrp="1"/>
          </p:cNvSpPr>
          <p:nvPr>
            <p:ph idx="1"/>
          </p:nvPr>
        </p:nvSpPr>
        <p:spPr/>
        <p:txBody>
          <a:bodyPr>
            <a:normAutofit lnSpcReduction="10000"/>
          </a:bodyPr>
          <a:lstStyle/>
          <a:p>
            <a:pPr algn="just">
              <a:buNone/>
            </a:pPr>
            <a:r>
              <a:rPr lang="sk-SK" sz="1800" dirty="0"/>
              <a:t>      V poslednej dobe sa pri veľkým projektoch vyžaduje, aby sa spojilo, teda spolupracovalo na projekte viac organizácií, ktoré vystupujú v projekte ako partneri. Sieťovanie možno jednoducho opísať ako spájanie organizácií a ich nasledovnú spoluprácu. Je veľmi prospešne ak organizácie, ktoré sledujú spoločný cieľ spolu spolupracujú a vymieňajú si užitočné skúsenosti.</a:t>
            </a:r>
          </a:p>
          <a:p>
            <a:pPr algn="just"/>
            <a:r>
              <a:rPr lang="sk-SK" sz="1800" dirty="0"/>
              <a:t>Ako to vyzerá v praxi ? Pri niektorých projektoch je nutné hľadať partnerské organizácie. Musíme pritom hľadať organizácie, ktoré  majú spoločný program a svojou činnosťou sa približujú k našej.</a:t>
            </a:r>
          </a:p>
          <a:p>
            <a:pPr algn="just"/>
            <a:r>
              <a:rPr lang="sk-SK" sz="1800" dirty="0"/>
              <a:t>Ako si nájsť vhodného partnera ? Môžeme použiť  databázu MVO,  zistíme si informácie so sociálnych sietí, prípadne oslovíme partnerov priamo na ich stránkach. Postupujeme na základe partnerskej zmluvy , dohodneme vzájomnú spoluprácu na aktivitách.</a:t>
            </a:r>
          </a:p>
          <a:p>
            <a:pPr algn="just">
              <a:buNone/>
            </a:pPr>
            <a:r>
              <a:rPr lang="sk-SK" sz="1900" dirty="0"/>
              <a:t>        V </a:t>
            </a:r>
            <a:r>
              <a:rPr lang="sk-SK" sz="1900"/>
              <a:t>prípade   možnosti  </a:t>
            </a:r>
            <a:r>
              <a:rPr lang="sk-SK" sz="1900" dirty="0"/>
              <a:t>/Spoločná práca v skupinách/</a:t>
            </a:r>
          </a:p>
          <a:p>
            <a:pPr algn="just">
              <a:buNone/>
            </a:pPr>
            <a:r>
              <a:rPr lang="sk-SK" sz="1900" dirty="0"/>
              <a:t>       </a:t>
            </a:r>
          </a:p>
          <a:p>
            <a:pPr algn="just">
              <a:buNone/>
            </a:pPr>
            <a:r>
              <a:rPr lang="sk-SK" sz="1900" dirty="0"/>
              <a:t>        </a:t>
            </a:r>
          </a:p>
          <a:p>
            <a:pPr algn="just">
              <a:buNone/>
            </a:pPr>
            <a:r>
              <a:rPr lang="sk-SK" sz="1900" b="1" dirty="0"/>
              <a:t>Vypracovala: </a:t>
            </a:r>
            <a:r>
              <a:rPr lang="sk-SK" sz="1900" b="1" dirty="0" err="1"/>
              <a:t>Mgr.Alena</a:t>
            </a:r>
            <a:r>
              <a:rPr lang="sk-SK" sz="1900" b="1" dirty="0"/>
              <a:t> Horváthová, expert</a:t>
            </a:r>
          </a:p>
          <a:p>
            <a:pPr algn="just">
              <a:buNone/>
            </a:pPr>
            <a:endParaRPr lang="sk-SK" sz="1900" dirty="0"/>
          </a:p>
          <a:p>
            <a:pPr algn="just">
              <a:buNone/>
            </a:pPr>
            <a:endParaRPr lang="sk-SK" sz="1900" dirty="0"/>
          </a:p>
          <a:p>
            <a:pPr algn="just">
              <a:buNone/>
            </a:pPr>
            <a:endParaRPr lang="sk-SK" dirty="0"/>
          </a:p>
          <a:p>
            <a:endParaRPr lang="sk-S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sp>
        <p:nvSpPr>
          <p:cNvPr id="3" name="Zástupný symbol obsahu 2"/>
          <p:cNvSpPr>
            <a:spLocks noGrp="1"/>
          </p:cNvSpPr>
          <p:nvPr>
            <p:ph idx="1"/>
          </p:nvPr>
        </p:nvSpPr>
        <p:spPr/>
        <p:txBody>
          <a:bodyPr/>
          <a:lstStyle/>
          <a:p>
            <a:endParaRPr lang="sk-SK"/>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Mimovládne organizácie</a:t>
            </a:r>
          </a:p>
        </p:txBody>
      </p:sp>
      <p:sp>
        <p:nvSpPr>
          <p:cNvPr id="3" name="Zástupný symbol obsahu 2"/>
          <p:cNvSpPr>
            <a:spLocks noGrp="1"/>
          </p:cNvSpPr>
          <p:nvPr>
            <p:ph idx="1"/>
          </p:nvPr>
        </p:nvSpPr>
        <p:spPr/>
        <p:txBody>
          <a:bodyPr>
            <a:normAutofit/>
          </a:bodyPr>
          <a:lstStyle/>
          <a:p>
            <a:pPr algn="just"/>
            <a:r>
              <a:rPr lang="sk-SK" sz="2800" b="1" dirty="0"/>
              <a:t>Mimovládne organizácie</a:t>
            </a:r>
            <a:r>
              <a:rPr lang="sk-SK" sz="2800" dirty="0"/>
              <a:t> sú organizácie s </a:t>
            </a:r>
            <a:r>
              <a:rPr lang="sk-SK" sz="2800" u="sng" dirty="0">
                <a:hlinkClick r:id="rId2" tooltip="Právna subjektivita"/>
              </a:rPr>
              <a:t>právnou subjektivitou</a:t>
            </a:r>
            <a:r>
              <a:rPr lang="sk-SK" sz="2800" dirty="0"/>
              <a:t> vytvorené súkromnými osobami alebo organizáciami, ktoré sa nezúčastňujú na vláde a ani vo vláde nemajú svojich zástupcov.  Mimovládne organizácie sa zvyknú označovať aj ako </a:t>
            </a:r>
            <a:r>
              <a:rPr lang="sk-SK" sz="2800" b="1" dirty="0"/>
              <a:t>Mimovládne neziskové organizácie /MNO/</a:t>
            </a:r>
            <a:endParaRPr lang="sk-SK" sz="2800" dirty="0"/>
          </a:p>
          <a:p>
            <a:pPr algn="just"/>
            <a:r>
              <a:rPr lang="sk-SK" sz="2800" dirty="0"/>
              <a:t>Register MNO – OD 1. 1. 2019 – nadobudol účinnosť zákon č. 346/2018 </a:t>
            </a:r>
            <a:r>
              <a:rPr lang="sk-SK" sz="2800" dirty="0" err="1"/>
              <a:t>z.z</a:t>
            </a:r>
            <a:r>
              <a:rPr lang="sk-SK" sz="2800" dirty="0"/>
              <a:t>. o registri MNO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2800" b="1" dirty="0"/>
              <a:t>Informácie o registrácii</a:t>
            </a:r>
          </a:p>
        </p:txBody>
      </p:sp>
      <p:sp>
        <p:nvSpPr>
          <p:cNvPr id="3" name="Zástupný symbol obsahu 2"/>
          <p:cNvSpPr>
            <a:spLocks noGrp="1"/>
          </p:cNvSpPr>
          <p:nvPr>
            <p:ph idx="1"/>
          </p:nvPr>
        </p:nvSpPr>
        <p:spPr/>
        <p:txBody>
          <a:bodyPr/>
          <a:lstStyle/>
          <a:p>
            <a:r>
              <a:rPr lang="sk-SK" sz="2000" dirty="0"/>
              <a:t>Návrh podávajú najmenej 3 občania, z ktorých jeden musí mať  18 rokov</a:t>
            </a:r>
            <a:r>
              <a:rPr lang="sk-SK" dirty="0"/>
              <a:t>.</a:t>
            </a:r>
          </a:p>
          <a:p>
            <a:r>
              <a:rPr lang="sk-SK" sz="1800" dirty="0"/>
              <a:t>Návrh na registráciu združenia predkladá</a:t>
            </a:r>
            <a:r>
              <a:rPr lang="sk-SK" dirty="0"/>
              <a:t> </a:t>
            </a:r>
            <a:r>
              <a:rPr lang="sk-SK" sz="1800" dirty="0"/>
              <a:t>prípravný výbor, kde členovia uvedú meno, priezvisko,, adresu, dátum narodenia a rodné číslo.</a:t>
            </a:r>
          </a:p>
          <a:p>
            <a:r>
              <a:rPr lang="sk-SK" sz="1800" dirty="0"/>
              <a:t>K  </a:t>
            </a:r>
            <a:r>
              <a:rPr lang="sk-SK" sz="1800" dirty="0" err="1"/>
              <a:t>návrhnu</a:t>
            </a:r>
            <a:r>
              <a:rPr lang="sk-SK" sz="1800" dirty="0"/>
              <a:t> sa prikladá :</a:t>
            </a:r>
          </a:p>
          <a:p>
            <a:pPr>
              <a:buFontTx/>
              <a:buChar char="-"/>
            </a:pPr>
            <a:r>
              <a:rPr lang="sk-SK" sz="1800" dirty="0"/>
              <a:t>potvrdenie o zaplatení správneho poplatku 66,- </a:t>
            </a:r>
            <a:r>
              <a:rPr lang="sk-SK" sz="1800" dirty="0" err="1"/>
              <a:t>Eurového</a:t>
            </a:r>
            <a:r>
              <a:rPr lang="sk-SK" sz="1800" dirty="0"/>
              <a:t>  kolku, </a:t>
            </a:r>
          </a:p>
          <a:p>
            <a:pPr>
              <a:buFontTx/>
              <a:buChar char="-"/>
            </a:pPr>
            <a:r>
              <a:rPr lang="sk-SK" sz="1800" dirty="0"/>
              <a:t>Vypracované stanovy /2 exempláre/ v ktorých sa uvedie :</a:t>
            </a:r>
          </a:p>
          <a:p>
            <a:pPr>
              <a:buFontTx/>
              <a:buChar char="-"/>
            </a:pPr>
            <a:r>
              <a:rPr lang="sk-SK" sz="1800" dirty="0"/>
              <a:t>Názov OZ, sídlo, cieľ  činnosti OZ , orgány združenia, určenie orgánov a </a:t>
            </a:r>
            <a:r>
              <a:rPr lang="sk-SK" sz="1800" dirty="0" err="1"/>
              <a:t>fukcionárov</a:t>
            </a:r>
            <a:r>
              <a:rPr lang="sk-SK" sz="1800" dirty="0"/>
              <a:t> oprávnených konať v mene OZ, ustanovenia o organizačných jednotkách, zásady hospodárenia.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MVO a činnosť</a:t>
            </a:r>
          </a:p>
        </p:txBody>
      </p:sp>
      <p:sp>
        <p:nvSpPr>
          <p:cNvPr id="3" name="Zástupný symbol obsahu 2"/>
          <p:cNvSpPr>
            <a:spLocks noGrp="1"/>
          </p:cNvSpPr>
          <p:nvPr>
            <p:ph idx="1"/>
          </p:nvPr>
        </p:nvSpPr>
        <p:spPr/>
        <p:txBody>
          <a:bodyPr>
            <a:normAutofit/>
          </a:bodyPr>
          <a:lstStyle/>
          <a:p>
            <a:pPr algn="just"/>
            <a:r>
              <a:rPr lang="sk-SK" sz="1900" dirty="0"/>
              <a:t>Existencia mimovládnych organizácií a ich zúčastňovanie sa na živote spoločnosti charakterizuje </a:t>
            </a:r>
            <a:r>
              <a:rPr lang="sk-SK" sz="1900" u="sng" dirty="0">
                <a:hlinkClick r:id="rId2" tooltip="Občianska spoločnosť (moderný význam)"/>
              </a:rPr>
              <a:t>občiansku spoločnosť</a:t>
            </a:r>
            <a:r>
              <a:rPr lang="sk-SK" sz="1900" dirty="0"/>
              <a:t>. Na označenie všetkých mimovládnych organizácií sa na Slovensku zaužíva spojenie </a:t>
            </a:r>
            <a:r>
              <a:rPr lang="sk-SK" sz="1900" b="1" dirty="0"/>
              <a:t>Tretí sektor</a:t>
            </a:r>
            <a:r>
              <a:rPr lang="sk-SK" sz="1900" dirty="0"/>
              <a:t>.</a:t>
            </a:r>
          </a:p>
          <a:p>
            <a:pPr algn="just"/>
            <a:r>
              <a:rPr lang="sk-SK" sz="1900" dirty="0"/>
              <a:t>Ak ide o právnu formu, mimovládne organizácie ju môžu mať rozličnú. Na </a:t>
            </a:r>
            <a:r>
              <a:rPr lang="sk-SK" sz="1900" u="sng" dirty="0">
                <a:hlinkClick r:id="rId3" tooltip="Slovensko"/>
              </a:rPr>
              <a:t>Slovensku</a:t>
            </a:r>
            <a:r>
              <a:rPr lang="sk-SK" sz="1900" dirty="0"/>
              <a:t> je ňou najčastejšie </a:t>
            </a:r>
            <a:r>
              <a:rPr lang="sk-SK" sz="1900" u="sng" dirty="0">
                <a:hlinkClick r:id="rId4" tooltip="Občianske združenie"/>
              </a:rPr>
              <a:t>občianske združenie</a:t>
            </a:r>
            <a:r>
              <a:rPr lang="sk-SK" sz="1900" dirty="0"/>
              <a:t>, </a:t>
            </a:r>
            <a:r>
              <a:rPr lang="sk-SK" sz="1900" u="sng" dirty="0">
                <a:hlinkClick r:id="rId5" tooltip="Nadácia"/>
              </a:rPr>
              <a:t>nadácia</a:t>
            </a:r>
            <a:r>
              <a:rPr lang="sk-SK" sz="1900" dirty="0"/>
              <a:t> a </a:t>
            </a:r>
            <a:r>
              <a:rPr lang="sk-SK" sz="1900" u="sng" dirty="0">
                <a:hlinkClick r:id="rId6"/>
              </a:rPr>
              <a:t>nezisková organizácia poskytujúca všeobecne prospešné služby</a:t>
            </a:r>
            <a:endParaRPr lang="sk-SK" sz="1900" dirty="0"/>
          </a:p>
          <a:p>
            <a:pPr algn="just" fontAlgn="base">
              <a:buNone/>
            </a:pPr>
            <a:r>
              <a:rPr lang="sk-SK" sz="1800" b="1" dirty="0"/>
              <a:t>      Charakteristika neziskovej organizácie - </a:t>
            </a:r>
            <a:endParaRPr lang="sk-SK" sz="1800" dirty="0"/>
          </a:p>
          <a:p>
            <a:pPr algn="just"/>
            <a:r>
              <a:rPr lang="sk-SK" sz="1800" dirty="0"/>
              <a:t>Nezisková organizácia nevzniká za účelom zisku, nie je orientovaná na podnikanie a jej cieľom je uspokojovanie potrieb určitej skupiny ľudí, alebo jednotlivca bez povinnosti dosahovať zisk.  Tieto organizácia nazývame  aj organizáciami tretieho sektora.  </a:t>
            </a:r>
          </a:p>
          <a:p>
            <a:pPr algn="just"/>
            <a:r>
              <a:rPr lang="sk-SK" sz="1800" dirty="0"/>
              <a:t>V neziskových </a:t>
            </a:r>
            <a:r>
              <a:rPr lang="sk-SK" sz="1800" dirty="0" err="1"/>
              <a:t>organizáciach</a:t>
            </a:r>
            <a:r>
              <a:rPr lang="sk-SK" sz="1800" dirty="0"/>
              <a:t> ide o </a:t>
            </a:r>
            <a:r>
              <a:rPr lang="sk-SK" sz="1800" dirty="0" err="1"/>
              <a:t>viaczdrojové</a:t>
            </a:r>
            <a:r>
              <a:rPr lang="sk-SK" sz="1800" dirty="0"/>
              <a:t> financovanie. Zamestnanci MVO získavajú finančné zdroje predkladaním projektov do rôznych výziev.</a:t>
            </a:r>
          </a:p>
          <a:p>
            <a:pPr algn="just"/>
            <a:endParaRPr lang="sk-SK"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1" dirty="0"/>
              <a:t>Definícia projektu</a:t>
            </a:r>
          </a:p>
        </p:txBody>
      </p:sp>
      <p:sp>
        <p:nvSpPr>
          <p:cNvPr id="3" name="Zástupný symbol obsahu 2"/>
          <p:cNvSpPr>
            <a:spLocks noGrp="1"/>
          </p:cNvSpPr>
          <p:nvPr>
            <p:ph idx="1"/>
          </p:nvPr>
        </p:nvSpPr>
        <p:spPr/>
        <p:txBody>
          <a:bodyPr>
            <a:normAutofit lnSpcReduction="10000"/>
          </a:bodyPr>
          <a:lstStyle/>
          <a:p>
            <a:r>
              <a:rPr lang="sk-SK" sz="1800" dirty="0"/>
              <a:t>Má to viacero pozitív. Naučia sa písať projekty, získajú skúsenosti s tvorbou a realizáciou projektov, čím zvyšujú svoju odbornú spôsobilosť  na vykonávanie práce vo vlastnej organizácií. </a:t>
            </a:r>
          </a:p>
          <a:p>
            <a:pPr>
              <a:buNone/>
            </a:pPr>
            <a:r>
              <a:rPr lang="sk-SK" sz="1800" b="1" dirty="0"/>
              <a:t>       PROJEKT</a:t>
            </a:r>
            <a:endParaRPr lang="sk-SK" sz="1800" dirty="0"/>
          </a:p>
          <a:p>
            <a:pPr algn="just"/>
            <a:r>
              <a:rPr lang="sk-SK" sz="1800" b="1" dirty="0"/>
              <a:t> V širšom kontexte je možné projekt chápať „ako riešenie problému“.</a:t>
            </a:r>
            <a:endParaRPr lang="sk-SK" sz="1800" dirty="0"/>
          </a:p>
          <a:p>
            <a:pPr algn="just"/>
            <a:r>
              <a:rPr lang="sk-SK" sz="1800" b="1" i="1" dirty="0"/>
              <a:t>Cieľom projektu je dosiahnutie určitého zámeru, počnúc presným definovaním jeho začiatku, stanovením časových hraníc, špecifikovaním potrebných zdrojov (finančných prostriedkov, materiálu, ľudských zdrojov</a:t>
            </a:r>
            <a:r>
              <a:rPr lang="sk-SK" sz="1800" dirty="0"/>
              <a:t>). Je to spôsob, akým sa nápady a ciele prenesú do reality. Je možné konštatovať, že projekt je jednorazová, cielene zameraná činnosť, vymedzená časovo, vecne (procesne), obsahovo a z hľadiska zdrojov. </a:t>
            </a:r>
          </a:p>
          <a:p>
            <a:pPr algn="just"/>
            <a:r>
              <a:rPr lang="sk-SK" sz="1800" dirty="0"/>
              <a:t>Dobrý projekt by mal mať jasne zadefinované ciele, mal by byť realizovateľný. Jeho úlohou je aby reflektoval reálne potreby a obsahoval rozpis zodpovednosti za plnenie jednotlivých úloh. Mal by byť takisto logicky usporiadaný a prehľadný, obsahovať garancie, odborne fundovaný, adresný a atraktívny pre príjemcu informácie. </a:t>
            </a:r>
          </a:p>
          <a:p>
            <a:endParaRPr lang="sk-SK" sz="1800" dirty="0"/>
          </a:p>
          <a:p>
            <a:endParaRPr lang="sk-SK"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Získavanie zdrojov </a:t>
            </a:r>
          </a:p>
        </p:txBody>
      </p:sp>
      <p:sp>
        <p:nvSpPr>
          <p:cNvPr id="3" name="Zástupný symbol obsahu 2"/>
          <p:cNvSpPr>
            <a:spLocks noGrp="1"/>
          </p:cNvSpPr>
          <p:nvPr>
            <p:ph idx="1"/>
          </p:nvPr>
        </p:nvSpPr>
        <p:spPr/>
        <p:txBody>
          <a:bodyPr>
            <a:normAutofit/>
          </a:bodyPr>
          <a:lstStyle/>
          <a:p>
            <a:pPr algn="just"/>
            <a:r>
              <a:rPr lang="sk-SK" sz="1900" dirty="0"/>
              <a:t>Zdroje, či už osobné alebo technické, sú potrebné na realizáciu projektu. Všetky však vytvárajú náklady a výdavky , a teda sú závislé od rozpočtu. </a:t>
            </a:r>
          </a:p>
          <a:p>
            <a:pPr algn="just"/>
            <a:r>
              <a:rPr lang="sk-SK" sz="1900" dirty="0"/>
              <a:t>V našich podmienkach mnohokrát nie je možné zrealizovať určitý projekt, rôzne verejnoprospešné aktivity, alebo aj napr. mládežnícku výmenu bez dodatočných finančných zdrojov od rôznych poskytovateľov grantov. Sú nimi zväčša nadácie, vládne aj mimovládne organizácie, ale aj veľké obchodné spoločnosti.</a:t>
            </a:r>
          </a:p>
          <a:p>
            <a:pPr algn="just"/>
            <a:r>
              <a:rPr lang="sk-SK" sz="1800" dirty="0"/>
              <a:t>Pre oblasť vzdelávania expertov je možné grant získať z troch veľkých komunitárnych programov – Mládež (zameraný skôr na oblasť neformálneho vzdelávania), </a:t>
            </a:r>
            <a:r>
              <a:rPr lang="sk-SK" sz="1800" dirty="0" err="1"/>
              <a:t>Leonardo</a:t>
            </a:r>
            <a:r>
              <a:rPr lang="sk-SK" sz="1800" dirty="0"/>
              <a:t> </a:t>
            </a:r>
            <a:r>
              <a:rPr lang="sk-SK" sz="1800" dirty="0" err="1"/>
              <a:t>da</a:t>
            </a:r>
            <a:r>
              <a:rPr lang="sk-SK" sz="1800" dirty="0"/>
              <a:t> </a:t>
            </a:r>
            <a:r>
              <a:rPr lang="sk-SK" sz="1800" dirty="0" err="1"/>
              <a:t>Vinci</a:t>
            </a:r>
            <a:r>
              <a:rPr lang="sk-SK" sz="1800" dirty="0"/>
              <a:t> (odborné vzdelávanie) a Sokrates (v spolupráci so školami). </a:t>
            </a:r>
          </a:p>
          <a:p>
            <a:pPr algn="just"/>
            <a:r>
              <a:rPr lang="sk-SK" sz="1800" dirty="0"/>
              <a:t>Administrujú ich národné agentúry. Grant nemusí pokrývať, a vo väčšine prípadov ani nepokrýva, 100 % nákladov na projekt. Určitú časť je potrebné dofinancovať z vlastných zdrojov.</a:t>
            </a:r>
          </a:p>
          <a:p>
            <a:endParaRPr lang="sk-S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Fundraising</a:t>
            </a:r>
            <a:endParaRPr lang="sk-SK" dirty="0"/>
          </a:p>
        </p:txBody>
      </p:sp>
      <p:sp>
        <p:nvSpPr>
          <p:cNvPr id="3" name="Zástupný symbol obsahu 2"/>
          <p:cNvSpPr>
            <a:spLocks noGrp="1"/>
          </p:cNvSpPr>
          <p:nvPr>
            <p:ph idx="1"/>
          </p:nvPr>
        </p:nvSpPr>
        <p:spPr/>
        <p:txBody>
          <a:bodyPr>
            <a:normAutofit/>
          </a:bodyPr>
          <a:lstStyle/>
          <a:p>
            <a:pPr algn="just"/>
            <a:r>
              <a:rPr lang="sk-SK" sz="1800" b="1" dirty="0"/>
              <a:t> </a:t>
            </a:r>
            <a:r>
              <a:rPr lang="sk-SK" sz="1800" b="1" dirty="0" err="1"/>
              <a:t>Fundraising</a:t>
            </a:r>
            <a:r>
              <a:rPr lang="sk-SK" sz="1800" b="1" dirty="0"/>
              <a:t> – získavanie prostriedkov na uskutočnenie projektu z rôznych zdrojov. </a:t>
            </a:r>
            <a:endParaRPr lang="sk-SK" sz="1800" dirty="0"/>
          </a:p>
          <a:p>
            <a:pPr algn="just"/>
            <a:r>
              <a:rPr lang="sk-SK" sz="1800" dirty="0"/>
              <a:t>Pri získaní akéhokoľvek grantu je potrebné vyplniť grantový formulár (žiadosť o poskytnutie finančných prostriedkov, prihlášku do grantového kola). </a:t>
            </a:r>
          </a:p>
          <a:p>
            <a:pPr algn="just"/>
            <a:r>
              <a:rPr lang="sk-SK" sz="1800" dirty="0"/>
              <a:t>Vo výzve na podávanie projektov vyhlasovateľ uverejní podrobné podmienky poskytnutia grantu, aj to, na čo je potrebné pri vypĺňaní formulára klásť dôraz. </a:t>
            </a:r>
          </a:p>
          <a:p>
            <a:pPr algn="just">
              <a:buNone/>
            </a:pPr>
            <a:r>
              <a:rPr lang="sk-SK" sz="1800" dirty="0"/>
              <a:t>       Je dobré si tieto informácie vždy vopred pozorne preštudovať a v prípade akýchkoľvek nejasností žiadať konzultáciu. </a:t>
            </a:r>
          </a:p>
          <a:p>
            <a:pPr algn="just"/>
            <a:r>
              <a:rPr lang="sk-SK" sz="1800" dirty="0"/>
              <a:t>Každý z poskytovateľov má svoj vlastný formulár s rozdielnou štruktúrou. V zásade sa, ale určité časti vo všetkých opakujú, no sú spracované rozdielne podrobne. V nasledujúcej časti vysvetlíme položky, ktoré sa najčastejšie vyskytujú vo formulároch.</a:t>
            </a:r>
          </a:p>
          <a:p>
            <a:pPr algn="just"/>
            <a:endParaRPr lang="sk-SK"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Čo má obsahovať projekt</a:t>
            </a:r>
          </a:p>
        </p:txBody>
      </p:sp>
      <p:sp>
        <p:nvSpPr>
          <p:cNvPr id="3" name="Zástupný symbol obsahu 2"/>
          <p:cNvSpPr>
            <a:spLocks noGrp="1"/>
          </p:cNvSpPr>
          <p:nvPr>
            <p:ph idx="1"/>
          </p:nvPr>
        </p:nvSpPr>
        <p:spPr/>
        <p:txBody>
          <a:bodyPr>
            <a:normAutofit fontScale="25000" lnSpcReduction="20000"/>
          </a:bodyPr>
          <a:lstStyle/>
          <a:p>
            <a:pPr>
              <a:buNone/>
            </a:pPr>
            <a:r>
              <a:rPr lang="sk-SK" sz="7200" b="1" dirty="0"/>
              <a:t>Názov projektu</a:t>
            </a:r>
            <a:r>
              <a:rPr lang="sk-SK" sz="7200" dirty="0"/>
              <a:t> </a:t>
            </a:r>
          </a:p>
          <a:p>
            <a:pPr algn="just"/>
            <a:r>
              <a:rPr lang="sk-SK" sz="7200" dirty="0"/>
              <a:t>Názov by mal čo najlepšie vystihovať projekt, jeho hlavnú myšlienku alebo posolstvo. Je dôležitý pri propagácii projektu, láka pri realizácií účastníkov aj potenciálnych sponzorov. Je prvou vecou, ktorú si všimne člen výberovej komisie, a je dobré, ak ho niečím upúta. </a:t>
            </a:r>
          </a:p>
          <a:p>
            <a:pPr algn="just">
              <a:buNone/>
            </a:pPr>
            <a:r>
              <a:rPr lang="sk-SK" sz="7200" b="1" dirty="0"/>
              <a:t> Cieľ </a:t>
            </a:r>
            <a:endParaRPr lang="sk-SK" sz="7200" dirty="0"/>
          </a:p>
          <a:p>
            <a:pPr algn="just"/>
            <a:r>
              <a:rPr lang="sk-SK" sz="7200" dirty="0"/>
              <a:t>Ciele by mali byť jasne, zrozumiteľne a pochopiteľne formulované. Zväčša sa formulujú v neurčitku slovesa - zorganizovať, informovať, prehĺbiť, dosiahnuť a mali by viesť k reálnemu výsledku. </a:t>
            </a:r>
          </a:p>
          <a:p>
            <a:pPr algn="just"/>
            <a:r>
              <a:rPr lang="sk-SK" sz="7200" dirty="0"/>
              <a:t>Vhodne formulovaný cieľ je napr.: V mesiaci August 2021 zorganizovať 3-dňový seminár pre dobrovoľných pracovníkov v oblasti ochrany prírody a krajiny a zástupcov MVO v BB kraji na tému komunikácia v ochrane prírody a cezhraničná spolupráca. </a:t>
            </a:r>
          </a:p>
          <a:p>
            <a:pPr algn="just"/>
            <a:r>
              <a:rPr lang="sk-SK" sz="7200" dirty="0"/>
              <a:t>Cieľ je špecifický (špecifická téma, cieľová skupina), merateľný (či sa seminár uskutoční), akceptovateľný (existuje potreba v cieľovej skupine), realistický (máme dostatočné zdroje a schopnosti) a časovo ohraničený.  Je vhodné stanoviť si niekoľko cieľov, ktoré sa vzájomne dopĺňajú, alebo konkretizujú hlavný cieľ. </a:t>
            </a:r>
          </a:p>
          <a:p>
            <a:endParaRPr lang="sk-SK" sz="1800" dirty="0"/>
          </a:p>
          <a:p>
            <a:endParaRPr lang="sk-SK" sz="1800" dirty="0"/>
          </a:p>
          <a:p>
            <a:endParaRPr lang="sk-SK" sz="1800" dirty="0"/>
          </a:p>
          <a:p>
            <a:endParaRPr lang="sk-SK" sz="1800" dirty="0"/>
          </a:p>
          <a:p>
            <a:endParaRPr lang="sk-SK" sz="1800" dirty="0"/>
          </a:p>
          <a:p>
            <a:endParaRPr lang="sk-SK" sz="1800" dirty="0"/>
          </a:p>
          <a:p>
            <a:endParaRPr lang="sk-SK" sz="1800" dirty="0"/>
          </a:p>
          <a:p>
            <a:endParaRPr lang="sk-SK" sz="1800" dirty="0"/>
          </a:p>
          <a:p>
            <a:endParaRPr lang="sk-SK" sz="1800" dirty="0"/>
          </a:p>
          <a:p>
            <a:endParaRPr lang="sk-SK" sz="1800" dirty="0"/>
          </a:p>
          <a:p>
            <a:endParaRPr lang="sk-SK" sz="1800" dirty="0"/>
          </a:p>
          <a:p>
            <a:endParaRPr lang="sk-SK" sz="1800" dirty="0"/>
          </a:p>
          <a:p>
            <a:endParaRPr lang="sk-SK" sz="1800" dirty="0"/>
          </a:p>
          <a:p>
            <a:endParaRPr lang="sk-SK" sz="1800" dirty="0"/>
          </a:p>
          <a:p>
            <a:r>
              <a:rPr lang="sk-SK" sz="1800" b="1" dirty="0"/>
              <a:t>Zhrnutie projektu</a:t>
            </a:r>
            <a:r>
              <a:rPr lang="sk-SK" sz="1800" dirty="0"/>
              <a:t> </a:t>
            </a:r>
          </a:p>
          <a:p>
            <a:r>
              <a:rPr lang="sk-SK" sz="1800" dirty="0"/>
              <a:t>Vo formulári je obvykle stanovené, koľko znakov alebo viet môže táto časť obsahovať. Najdôležitejšie je vystihnúť podstatu projektu, hlavné aktivity a projektový zámer, aby bolo jasné, čo a prečo chcete robiť. </a:t>
            </a:r>
          </a:p>
          <a:p>
            <a:r>
              <a:rPr lang="sk-SK" sz="1800" b="1" dirty="0"/>
              <a:t>Implementačný plán </a:t>
            </a:r>
            <a:r>
              <a:rPr lang="sk-SK" sz="1800" dirty="0"/>
              <a:t>predstavuje jasné, časovo následné, logické a prehľadné znázornenie aktivít potrebných na dosiahnutie cieľa projektu a jeho realizáciu. Malo by byť podrobné, nezabúdať na prípravnú fázu, ani na propagáciu a vyhodnotenie výsledkov projektu. </a:t>
            </a:r>
          </a:p>
          <a:p>
            <a:r>
              <a:rPr lang="sk-SK" sz="1800" dirty="0"/>
              <a:t>Súčasťou by mal byť podrobný, časovo špecifikovaný program hlavnej aktivity – napr. beseda, seminár, výmena.</a:t>
            </a:r>
          </a:p>
          <a:p>
            <a:r>
              <a:rPr lang="sk-SK" sz="1800" b="1" dirty="0"/>
              <a:t>Plán hodnotenia</a:t>
            </a:r>
            <a:endParaRPr lang="sk-SK" sz="1800" dirty="0"/>
          </a:p>
          <a:p>
            <a:r>
              <a:rPr lang="sk-SK" sz="1800" dirty="0"/>
              <a:t> Pri procese hodnotenia sa overuje, či stanovené ciele boli dosiahnuté. V mnoho projektoch sa využíva samo hodnotenie. </a:t>
            </a:r>
          </a:p>
          <a:p>
            <a:r>
              <a:rPr lang="sk-SK" sz="1800" b="1" dirty="0" err="1"/>
              <a:t>Diseminácia</a:t>
            </a:r>
            <a:r>
              <a:rPr lang="sk-SK" sz="1800" b="1" dirty="0"/>
              <a:t> výsledkov</a:t>
            </a:r>
            <a:endParaRPr lang="sk-SK" sz="1800" dirty="0"/>
          </a:p>
          <a:p>
            <a:r>
              <a:rPr lang="sk-SK" sz="1800" dirty="0"/>
              <a:t>Proces </a:t>
            </a:r>
            <a:r>
              <a:rPr lang="sk-SK" sz="1800" dirty="0" err="1"/>
              <a:t>diseminácie</a:t>
            </a:r>
            <a:r>
              <a:rPr lang="sk-SK" sz="1800" dirty="0"/>
              <a:t> je dôležitý pri akýchkoľvek výsledkoch, dôležité je získané informácie odovzdať, šíriť ďalej, hlavne ak sú niektoré časti projektu inovačné. Príkladom môže byť tlač  publikácií súvisiacich s predmet projektu, informačné bulletiny, letáky a brožúry, výstavy, konferencie.</a:t>
            </a:r>
          </a:p>
          <a:p>
            <a:r>
              <a:rPr lang="sk-SK" sz="1800" b="1" dirty="0"/>
              <a:t> Rozpočet</a:t>
            </a:r>
            <a:endParaRPr lang="sk-SK" sz="1800" dirty="0"/>
          </a:p>
          <a:p>
            <a:r>
              <a:rPr lang="sk-SK" sz="1800" dirty="0"/>
              <a:t>Rozpočet je neoddeliteľnou súčasťou projektu. Je dôležité vytvárať ho zodpovedne a snažiť sa zahrnúť všetky položky. Vo výzve na podávanie grantov sú stanovené pravidlá, ktoré ovplyvňujú tvorbu rozpočtu. Ide o určenie „zakázaných“ a „povolených“ položiek a maximálnej sumy, ktorú je možné požadovať z grantu. Veľmi často je stanovený percentuálny podiel výšky vlastných zdrojov. Tieto pravidlá je potrebné bezpodmienečne dodržať, inak by mohol byť projekt vyradený pre nesplnenie formálnych kritérií. </a:t>
            </a:r>
          </a:p>
          <a:p>
            <a:r>
              <a:rPr lang="sk-SK" sz="1800" dirty="0"/>
              <a:t> </a:t>
            </a:r>
          </a:p>
          <a:p>
            <a:r>
              <a:rPr lang="sk-SK" sz="1800" b="1" dirty="0"/>
              <a:t>Najčastejšie kalkulované položky v rozpočtoch projektu a spôsoby ich rozpočtovania sú:</a:t>
            </a:r>
            <a:endParaRPr lang="sk-SK" sz="1800" dirty="0"/>
          </a:p>
          <a:p>
            <a:r>
              <a:rPr lang="sk-SK" sz="1800" dirty="0"/>
              <a:t>• ubytovanie účastníkov – stanovuje sa ako cena na jedného účastníka vynásobená počtom dní a účastníkov; </a:t>
            </a:r>
          </a:p>
          <a:p>
            <a:r>
              <a:rPr lang="sk-SK" sz="1800" dirty="0"/>
              <a:t>• strava pre jedného účastníka – výška diéty (podľa strávených hodín na mieste realizácie) vynásobená počtom účastníkov; </a:t>
            </a:r>
          </a:p>
          <a:p>
            <a:r>
              <a:rPr lang="sk-SK" sz="1800" dirty="0"/>
              <a:t>• cestovné – kalkulované buď na km, alebo aj paušálne na účastníka;</a:t>
            </a:r>
          </a:p>
          <a:p>
            <a:r>
              <a:rPr lang="sk-SK" sz="1800" dirty="0"/>
              <a:t>• honoráre lektorom – počet hodín (podľa programu) vynásobený presne stanovenou hodinovou sadzbou;</a:t>
            </a:r>
          </a:p>
          <a:p>
            <a:r>
              <a:rPr lang="sk-SK" sz="1800" dirty="0"/>
              <a:t> • odmena za organizáciu a koordináciu – ako predošlá položka; často predstavuje vlastný vklad, je užitočné zistiť si hodinovú mzdu zamestnanca; </a:t>
            </a:r>
          </a:p>
          <a:p>
            <a:r>
              <a:rPr lang="sk-SK" sz="1800" dirty="0"/>
              <a:t>• prenájom a poskytnutie miestností – </a:t>
            </a:r>
            <a:r>
              <a:rPr lang="sk-SK" sz="1800" dirty="0" err="1"/>
              <a:t>de</a:t>
            </a:r>
            <a:endParaRPr lang="sk-SK" sz="1800" dirty="0"/>
          </a:p>
          <a:p>
            <a:endParaRPr lang="sk-SK"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Projekty - realizácia</a:t>
            </a:r>
          </a:p>
        </p:txBody>
      </p:sp>
      <p:sp>
        <p:nvSpPr>
          <p:cNvPr id="3" name="Zástupný symbol obsahu 2"/>
          <p:cNvSpPr>
            <a:spLocks noGrp="1"/>
          </p:cNvSpPr>
          <p:nvPr>
            <p:ph idx="1"/>
          </p:nvPr>
        </p:nvSpPr>
        <p:spPr/>
        <p:txBody>
          <a:bodyPr>
            <a:normAutofit fontScale="77500" lnSpcReduction="20000"/>
          </a:bodyPr>
          <a:lstStyle/>
          <a:p>
            <a:pPr algn="just"/>
            <a:r>
              <a:rPr lang="sk-SK" b="1" dirty="0"/>
              <a:t>Cieľová skupina</a:t>
            </a:r>
            <a:endParaRPr lang="sk-SK" dirty="0"/>
          </a:p>
          <a:p>
            <a:pPr algn="just"/>
            <a:r>
              <a:rPr lang="sk-SK" sz="2300" dirty="0"/>
              <a:t>Rozlišujeme primárnu a sekundárnu cieľovú skupinu. Skupina, ktorej sa projekt bezprostredne dotýka je primárna. Ovplyvňuje ju a vyžaduje si jej aktívnu účasť, bez ktorej by bol cieľ projektu </a:t>
            </a:r>
            <a:r>
              <a:rPr lang="sk-SK" sz="2600" dirty="0"/>
              <a:t>nerealizovateľný – napr. účastníci školenia, besied, mládežníckej výmeny, respondenti prieskumov. </a:t>
            </a:r>
          </a:p>
          <a:p>
            <a:pPr algn="just">
              <a:buNone/>
            </a:pPr>
            <a:endParaRPr lang="sk-SK" sz="2600" dirty="0"/>
          </a:p>
          <a:p>
            <a:pPr algn="just"/>
            <a:r>
              <a:rPr lang="sk-SK" sz="2600" dirty="0"/>
              <a:t>Na </a:t>
            </a:r>
            <a:r>
              <a:rPr lang="sk-SK" sz="2600" b="1" dirty="0"/>
              <a:t>sekundárnu cieľovú skupin</a:t>
            </a:r>
            <a:r>
              <a:rPr lang="sk-SK" sz="2600" dirty="0"/>
              <a:t>u môže mať projekt vplyv len okrajovo, prípadne ju zapája do aktivít len vplyvom primárnej skupiny - miestna komunita, ktorá sa dozvie o aktivitách, alebo vidí ich výsledok a pod.</a:t>
            </a:r>
          </a:p>
          <a:p>
            <a:pPr algn="just">
              <a:buNone/>
            </a:pPr>
            <a:endParaRPr lang="sk-SK" sz="2600" dirty="0"/>
          </a:p>
          <a:p>
            <a:pPr algn="just"/>
            <a:r>
              <a:rPr lang="sk-SK" sz="2600" dirty="0"/>
              <a:t>Cieľová skupina by mala byť čo najpresnejšie určená podľa jednotlivých charakteristík – pohlavie, vek, región, sociálny status a pod. Je vhodné aj určiť akej veľkej cieľovej skupiny (aspoň primárnej) sa projekt dotýka – školenie pre 20 účastníkov, beseda pre 80 študentov.</a:t>
            </a:r>
          </a:p>
          <a:p>
            <a:endParaRPr lang="sk-SK" dirty="0"/>
          </a:p>
        </p:txBody>
      </p:sp>
    </p:spTree>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1789</Words>
  <Application>Microsoft Office PowerPoint</Application>
  <PresentationFormat>Prezentácia na obrazovke (4:3)</PresentationFormat>
  <Paragraphs>116</Paragraphs>
  <Slides>13</Slides>
  <Notes>0</Notes>
  <HiddenSlides>0</HiddenSlides>
  <MMClips>0</MMClips>
  <ScaleCrop>false</ScaleCrop>
  <HeadingPairs>
    <vt:vector size="6" baseType="variant">
      <vt:variant>
        <vt:lpstr>Použité písma</vt:lpstr>
      </vt:variant>
      <vt:variant>
        <vt:i4>2</vt:i4>
      </vt:variant>
      <vt:variant>
        <vt:lpstr>Motív</vt:lpstr>
      </vt:variant>
      <vt:variant>
        <vt:i4>1</vt:i4>
      </vt:variant>
      <vt:variant>
        <vt:lpstr>Nadpisy snímok</vt:lpstr>
      </vt:variant>
      <vt:variant>
        <vt:i4>13</vt:i4>
      </vt:variant>
    </vt:vector>
  </HeadingPairs>
  <TitlesOfParts>
    <vt:vector size="16" baseType="lpstr">
      <vt:lpstr>Arial</vt:lpstr>
      <vt:lpstr>Calibri</vt:lpstr>
      <vt:lpstr>Motív Office</vt:lpstr>
      <vt:lpstr>  Číslo zmluvy Z314011Q481 Kód projektu:   314011Q481 </vt:lpstr>
      <vt:lpstr>Mimovládne organizácie</vt:lpstr>
      <vt:lpstr>Informácie o registrácii</vt:lpstr>
      <vt:lpstr>MVO a činnosť</vt:lpstr>
      <vt:lpstr>Definícia projektu</vt:lpstr>
      <vt:lpstr>Získavanie zdrojov </vt:lpstr>
      <vt:lpstr>Fundraising</vt:lpstr>
      <vt:lpstr>Čo má obsahovať projekt</vt:lpstr>
      <vt:lpstr>Projekty - realizácia</vt:lpstr>
      <vt:lpstr>MVO</vt:lpstr>
      <vt:lpstr>Fundraising </vt:lpstr>
      <vt:lpstr>Sieťovanie MVO</vt:lpstr>
      <vt:lpstr>Prezentácia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nb</dc:creator>
  <cp:lastModifiedBy>Pavol Kalmár</cp:lastModifiedBy>
  <cp:revision>28</cp:revision>
  <dcterms:created xsi:type="dcterms:W3CDTF">2021-08-12T13:48:00Z</dcterms:created>
  <dcterms:modified xsi:type="dcterms:W3CDTF">2021-08-13T17:43:16Z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370CABE7B0F8438DB0895F83CA774B20</vt:lpwstr>
  </property>
  <property fmtid="{D5CDD505-2E9C-101B-9397-08002B2CF9AE}" pid="3" name="KSOProductBuildVer">
    <vt:lpwstr>1033-11.2.0.10258</vt:lpwstr>
  </property>
</Properties>
</file>